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9" r:id="rId2"/>
    <p:sldId id="278" r:id="rId3"/>
    <p:sldId id="257" r:id="rId4"/>
    <p:sldId id="282" r:id="rId5"/>
    <p:sldId id="261" r:id="rId6"/>
    <p:sldId id="262" r:id="rId7"/>
    <p:sldId id="265" r:id="rId8"/>
    <p:sldId id="281" r:id="rId9"/>
    <p:sldId id="268" r:id="rId10"/>
    <p:sldId id="280" r:id="rId11"/>
    <p:sldId id="264" r:id="rId12"/>
    <p:sldId id="279" r:id="rId13"/>
    <p:sldId id="266" r:id="rId14"/>
    <p:sldId id="283" r:id="rId15"/>
    <p:sldId id="269" r:id="rId16"/>
    <p:sldId id="284" r:id="rId17"/>
    <p:sldId id="260" r:id="rId18"/>
    <p:sldId id="285" r:id="rId19"/>
    <p:sldId id="270" r:id="rId20"/>
    <p:sldId id="286" r:id="rId21"/>
    <p:sldId id="271" r:id="rId22"/>
    <p:sldId id="287" r:id="rId23"/>
    <p:sldId id="272" r:id="rId24"/>
    <p:sldId id="288" r:id="rId25"/>
    <p:sldId id="273" r:id="rId26"/>
    <p:sldId id="289" r:id="rId27"/>
    <p:sldId id="275" r:id="rId28"/>
    <p:sldId id="274" r:id="rId29"/>
    <p:sldId id="276"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92" autoAdjust="0"/>
    <p:restoredTop sz="94675" autoAdjust="0"/>
  </p:normalViewPr>
  <p:slideViewPr>
    <p:cSldViewPr>
      <p:cViewPr varScale="1">
        <p:scale>
          <a:sx n="85" d="100"/>
          <a:sy n="85" d="100"/>
        </p:scale>
        <p:origin x="-1358" y="-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l">
              <a:defRPr sz="4800" b="1">
                <a:solidFill>
                  <a:schemeClr val="tx2"/>
                </a:solidFill>
                <a:effectLst>
                  <a:outerShdw blurRad="31750" dist="25400" dir="5400000" algn="tl" rotWithShape="0">
                    <a:srgbClr val="000000">
                      <a:alpha val="25000"/>
                    </a:srgbClr>
                  </a:outerShdw>
                </a:effectLst>
              </a:defRPr>
            </a:lvl1pPr>
            <a:extLst/>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l">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dirty="0" smtClean="0"/>
              <a:t>Click to edit Master subtitle style</a:t>
            </a:r>
            <a:endParaRPr kumimoji="0" lang="en-US" dirty="0"/>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B6C7790-4C22-467E-9F12-7A42C1F30656}" type="datetimeFigureOut">
              <a:rPr lang="en-AU" smtClean="0"/>
              <a:t>2/09/2015</a:t>
            </a:fld>
            <a:endParaRPr lang="en-AU"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AU"/>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4E3E652-1364-429A-976F-EB04F2993CFC}" type="slidenum">
              <a:rPr lang="en-AU" smtClean="0"/>
              <a:t>‹#›</a:t>
            </a:fld>
            <a:endParaRPr lang="en-AU"/>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40000" y="6120000"/>
            <a:ext cx="1655648" cy="507732"/>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B6C7790-4C22-467E-9F12-7A42C1F30656}" type="datetimeFigureOut">
              <a:rPr lang="en-AU" smtClean="0"/>
              <a:t>2/09/2015</a:t>
            </a:fld>
            <a:endParaRPr lang="en-AU"/>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AU"/>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4E3E652-1364-429A-976F-EB04F2993CFC}" type="slidenum">
              <a:rPr lang="en-AU" smtClean="0"/>
              <a:t>‹#›</a:t>
            </a:fld>
            <a:endParaRPr lang="en-AU"/>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6C7790-4C22-467E-9F12-7A42C1F30656}" type="datetimeFigureOut">
              <a:rPr lang="en-AU" smtClean="0"/>
              <a:t>2/09/2015</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04E3E652-1364-429A-976F-EB04F2993CFC}" type="slidenum">
              <a:rPr lang="en-AU" smtClean="0"/>
              <a:t>‹#›</a:t>
            </a:fld>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6C7790-4C22-467E-9F12-7A42C1F30656}" type="datetimeFigureOut">
              <a:rPr lang="en-AU" smtClean="0"/>
              <a:t>2/09/2015</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04E3E652-1364-429A-976F-EB04F2993CFC}"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B6C7790-4C22-467E-9F12-7A42C1F30656}" type="datetimeFigureOut">
              <a:rPr lang="en-AU" smtClean="0"/>
              <a:t>2/09/2015</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04E3E652-1364-429A-976F-EB04F2993CFC}" type="slidenum">
              <a:rPr lang="en-AU" smtClean="0"/>
              <a:t>‹#›</a:t>
            </a:fld>
            <a:endParaRPr lang="en-AU"/>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840000" y="6120000"/>
            <a:ext cx="1655648" cy="507732"/>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7" name="Content Placeholder 6"/>
          <p:cNvSpPr>
            <a:spLocks noGrp="1"/>
          </p:cNvSpPr>
          <p:nvPr>
            <p:ph sz="quarter" idx="10"/>
          </p:nvPr>
        </p:nvSpPr>
        <p:spPr>
          <a:xfrm>
            <a:off x="467544" y="1628800"/>
            <a:ext cx="8208912" cy="4608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extLst>
      <p:ext uri="{BB962C8B-B14F-4D97-AF65-F5344CB8AC3E}">
        <p14:creationId xmlns:p14="http://schemas.microsoft.com/office/powerpoint/2010/main" val="409912545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B6C7790-4C22-467E-9F12-7A42C1F30656}" type="datetimeFigureOut">
              <a:rPr lang="en-AU" smtClean="0"/>
              <a:t>2/09/2015</a:t>
            </a:fld>
            <a:endParaRPr lang="en-AU"/>
          </a:p>
        </p:txBody>
      </p:sp>
      <p:sp>
        <p:nvSpPr>
          <p:cNvPr id="5" name="Footer Placeholder 4"/>
          <p:cNvSpPr>
            <a:spLocks noGrp="1"/>
          </p:cNvSpPr>
          <p:nvPr>
            <p:ph type="ftr" sz="quarter" idx="11"/>
          </p:nvPr>
        </p:nvSpPr>
        <p:spPr/>
        <p:txBody>
          <a:bodyPr/>
          <a:lstStyle>
            <a:extLst/>
          </a:lstStyle>
          <a:p>
            <a:endParaRPr lang="en-AU"/>
          </a:p>
        </p:txBody>
      </p:sp>
      <p:sp>
        <p:nvSpPr>
          <p:cNvPr id="6" name="Slide Number Placeholder 5"/>
          <p:cNvSpPr>
            <a:spLocks noGrp="1"/>
          </p:cNvSpPr>
          <p:nvPr>
            <p:ph type="sldNum" sz="quarter" idx="12"/>
          </p:nvPr>
        </p:nvSpPr>
        <p:spPr/>
        <p:txBody>
          <a:bodyPr/>
          <a:lstStyle>
            <a:extLst/>
          </a:lstStyle>
          <a:p>
            <a:fld id="{04E3E652-1364-429A-976F-EB04F2993CFC}" type="slidenum">
              <a:rPr lang="en-AU" smtClean="0"/>
              <a:t>‹#›</a:t>
            </a:fld>
            <a:endParaRPr lang="en-AU"/>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B6C7790-4C22-467E-9F12-7A42C1F30656}" type="datetimeFigureOut">
              <a:rPr lang="en-AU" smtClean="0"/>
              <a:t>2/09/2015</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04E3E652-1364-429A-976F-EB04F2993CFC}" type="slidenum">
              <a:rPr lang="en-AU" smtClean="0"/>
              <a:t>‹#›</a:t>
            </a:fld>
            <a:endParaRPr lang="en-AU"/>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B6C7790-4C22-467E-9F12-7A42C1F30656}" type="datetimeFigureOut">
              <a:rPr lang="en-AU" smtClean="0"/>
              <a:t>2/09/2015</a:t>
            </a:fld>
            <a:endParaRPr lang="en-AU"/>
          </a:p>
        </p:txBody>
      </p:sp>
      <p:sp>
        <p:nvSpPr>
          <p:cNvPr id="8" name="Footer Placeholder 7"/>
          <p:cNvSpPr>
            <a:spLocks noGrp="1"/>
          </p:cNvSpPr>
          <p:nvPr>
            <p:ph type="ftr" sz="quarter" idx="11"/>
          </p:nvPr>
        </p:nvSpPr>
        <p:spPr/>
        <p:txBody>
          <a:bodyPr/>
          <a:lstStyle>
            <a:extLst/>
          </a:lstStyle>
          <a:p>
            <a:endParaRPr lang="en-AU"/>
          </a:p>
        </p:txBody>
      </p:sp>
      <p:sp>
        <p:nvSpPr>
          <p:cNvPr id="9" name="Slide Number Placeholder 8"/>
          <p:cNvSpPr>
            <a:spLocks noGrp="1"/>
          </p:cNvSpPr>
          <p:nvPr>
            <p:ph type="sldNum" sz="quarter" idx="12"/>
          </p:nvPr>
        </p:nvSpPr>
        <p:spPr/>
        <p:txBody>
          <a:bodyPr/>
          <a:lstStyle>
            <a:extLst/>
          </a:lstStyle>
          <a:p>
            <a:fld id="{04E3E652-1364-429A-976F-EB04F2993CFC}" type="slidenum">
              <a:rPr lang="en-AU" smtClean="0"/>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B6C7790-4C22-467E-9F12-7A42C1F30656}" type="datetimeFigureOut">
              <a:rPr lang="en-AU" smtClean="0"/>
              <a:t>2/09/2015</a:t>
            </a:fld>
            <a:endParaRPr lang="en-AU"/>
          </a:p>
        </p:txBody>
      </p:sp>
      <p:sp>
        <p:nvSpPr>
          <p:cNvPr id="4" name="Footer Placeholder 3"/>
          <p:cNvSpPr>
            <a:spLocks noGrp="1"/>
          </p:cNvSpPr>
          <p:nvPr>
            <p:ph type="ftr" sz="quarter" idx="11"/>
          </p:nvPr>
        </p:nvSpPr>
        <p:spPr/>
        <p:txBody>
          <a:bodyPr/>
          <a:lstStyle>
            <a:extLst/>
          </a:lstStyle>
          <a:p>
            <a:endParaRPr lang="en-AU"/>
          </a:p>
        </p:txBody>
      </p:sp>
      <p:sp>
        <p:nvSpPr>
          <p:cNvPr id="5" name="Slide Number Placeholder 4"/>
          <p:cNvSpPr>
            <a:spLocks noGrp="1"/>
          </p:cNvSpPr>
          <p:nvPr>
            <p:ph type="sldNum" sz="quarter" idx="12"/>
          </p:nvPr>
        </p:nvSpPr>
        <p:spPr/>
        <p:txBody>
          <a:bodyPr/>
          <a:lstStyle>
            <a:extLst/>
          </a:lstStyle>
          <a:p>
            <a:fld id="{04E3E652-1364-429A-976F-EB04F2993CFC}" type="slidenum">
              <a:rPr lang="en-AU" smtClean="0"/>
              <a:t>‹#›</a:t>
            </a:fld>
            <a:endParaRPr lang="en-AU"/>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B6C7790-4C22-467E-9F12-7A42C1F30656}" type="datetimeFigureOut">
              <a:rPr lang="en-AU" smtClean="0"/>
              <a:t>2/09/2015</a:t>
            </a:fld>
            <a:endParaRPr lang="en-AU"/>
          </a:p>
        </p:txBody>
      </p:sp>
      <p:sp>
        <p:nvSpPr>
          <p:cNvPr id="3" name="Footer Placeholder 2"/>
          <p:cNvSpPr>
            <a:spLocks noGrp="1"/>
          </p:cNvSpPr>
          <p:nvPr>
            <p:ph type="ftr" sz="quarter" idx="11"/>
          </p:nvPr>
        </p:nvSpPr>
        <p:spPr/>
        <p:txBody>
          <a:bodyPr/>
          <a:lstStyle>
            <a:extLst/>
          </a:lstStyle>
          <a:p>
            <a:endParaRPr lang="en-AU"/>
          </a:p>
        </p:txBody>
      </p:sp>
      <p:sp>
        <p:nvSpPr>
          <p:cNvPr id="4" name="Slide Number Placeholder 3"/>
          <p:cNvSpPr>
            <a:spLocks noGrp="1"/>
          </p:cNvSpPr>
          <p:nvPr>
            <p:ph type="sldNum" sz="quarter" idx="12"/>
          </p:nvPr>
        </p:nvSpPr>
        <p:spPr/>
        <p:txBody>
          <a:bodyPr/>
          <a:lstStyle>
            <a:extLst/>
          </a:lstStyle>
          <a:p>
            <a:fld id="{04E3E652-1364-429A-976F-EB04F2993CFC}" type="slidenum">
              <a:rPr lang="en-AU" smtClean="0"/>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B6C7790-4C22-467E-9F12-7A42C1F30656}" type="datetimeFigureOut">
              <a:rPr lang="en-AU" smtClean="0"/>
              <a:t>2/09/2015</a:t>
            </a:fld>
            <a:endParaRPr lang="en-AU"/>
          </a:p>
        </p:txBody>
      </p:sp>
      <p:sp>
        <p:nvSpPr>
          <p:cNvPr id="6" name="Footer Placeholder 5"/>
          <p:cNvSpPr>
            <a:spLocks noGrp="1"/>
          </p:cNvSpPr>
          <p:nvPr>
            <p:ph type="ftr" sz="quarter" idx="11"/>
          </p:nvPr>
        </p:nvSpPr>
        <p:spPr/>
        <p:txBody>
          <a:bodyPr/>
          <a:lstStyle>
            <a:extLst/>
          </a:lstStyle>
          <a:p>
            <a:endParaRPr lang="en-AU"/>
          </a:p>
        </p:txBody>
      </p:sp>
      <p:sp>
        <p:nvSpPr>
          <p:cNvPr id="7" name="Slide Number Placeholder 6"/>
          <p:cNvSpPr>
            <a:spLocks noGrp="1"/>
          </p:cNvSpPr>
          <p:nvPr>
            <p:ph type="sldNum" sz="quarter" idx="12"/>
          </p:nvPr>
        </p:nvSpPr>
        <p:spPr/>
        <p:txBody>
          <a:bodyPr/>
          <a:lstStyle>
            <a:extLst/>
          </a:lstStyle>
          <a:p>
            <a:fld id="{04E3E652-1364-429A-976F-EB04F2993CFC}" type="slidenum">
              <a:rPr lang="en-AU" smtClean="0"/>
              <a:t>‹#›</a:t>
            </a:fld>
            <a:endParaRPr lang="en-AU"/>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B6C7790-4C22-467E-9F12-7A42C1F30656}" type="datetimeFigureOut">
              <a:rPr lang="en-AU" smtClean="0"/>
              <a:t>2/09/2015</a:t>
            </a:fld>
            <a:endParaRPr lang="en-AU"/>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AU"/>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4E3E652-1364-429A-976F-EB04F2993CFC}"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8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en.wikipedia.org/wiki/FLOPS"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continuum.io/downloads"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continuum.io/downloads#py34"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280" y="1412776"/>
            <a:ext cx="7772400" cy="1829761"/>
          </a:xfrm>
        </p:spPr>
        <p:txBody>
          <a:bodyPr/>
          <a:lstStyle/>
          <a:p>
            <a:r>
              <a:rPr lang="en-AU" dirty="0"/>
              <a:t>Python Rocks</a:t>
            </a:r>
          </a:p>
        </p:txBody>
      </p:sp>
      <p:sp>
        <p:nvSpPr>
          <p:cNvPr id="3" name="Subtitle 2"/>
          <p:cNvSpPr>
            <a:spLocks noGrp="1"/>
          </p:cNvSpPr>
          <p:nvPr>
            <p:ph type="subTitle" idx="1"/>
          </p:nvPr>
        </p:nvSpPr>
        <p:spPr>
          <a:xfrm>
            <a:off x="683280" y="3356992"/>
            <a:ext cx="7772400" cy="1944216"/>
          </a:xfrm>
        </p:spPr>
        <p:txBody>
          <a:bodyPr>
            <a:normAutofit lnSpcReduction="10000"/>
          </a:bodyPr>
          <a:lstStyle/>
          <a:p>
            <a:r>
              <a:rPr lang="en-AU" sz="2800" dirty="0" smtClean="0"/>
              <a:t>Introducing the Python programming language to the SMEDG community</a:t>
            </a:r>
          </a:p>
          <a:p>
            <a:endParaRPr lang="en-AU" sz="1200" dirty="0" smtClean="0"/>
          </a:p>
          <a:p>
            <a:pPr algn="r"/>
            <a:r>
              <a:rPr lang="en-AU" sz="2400" dirty="0" smtClean="0"/>
              <a:t>By Rupert Osborn</a:t>
            </a:r>
          </a:p>
          <a:p>
            <a:pPr algn="r"/>
            <a:r>
              <a:rPr lang="en-AU" sz="2400" dirty="0" smtClean="0"/>
              <a:t>H&amp;S Consultants</a:t>
            </a:r>
            <a:endParaRPr lang="en-AU" sz="2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4800" y="648000"/>
            <a:ext cx="6309360" cy="1859280"/>
          </a:xfrm>
          <a:prstGeom prst="rect">
            <a:avLst/>
          </a:prstGeom>
        </p:spPr>
      </p:pic>
    </p:spTree>
    <p:extLst>
      <p:ext uri="{BB962C8B-B14F-4D97-AF65-F5344CB8AC3E}">
        <p14:creationId xmlns:p14="http://schemas.microsoft.com/office/powerpoint/2010/main" val="20565700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Languages used at CSIRO</a:t>
            </a:r>
          </a:p>
        </p:txBody>
      </p:sp>
      <p:sp>
        <p:nvSpPr>
          <p:cNvPr id="3" name="Content Placeholder 2"/>
          <p:cNvSpPr>
            <a:spLocks noGrp="1"/>
          </p:cNvSpPr>
          <p:nvPr>
            <p:ph sz="quarter" idx="10"/>
          </p:nvPr>
        </p:nvSpPr>
        <p:spPr/>
        <p:txBody>
          <a:bodyPr/>
          <a:lstStyle/>
          <a:p>
            <a:r>
              <a:rPr lang="en-AU" dirty="0" smtClean="0"/>
              <a:t>Python is developing to be able to do all the tasks done by a large selection of specialist languages</a:t>
            </a:r>
          </a:p>
          <a:p>
            <a:r>
              <a:rPr lang="en-AU" dirty="0" smtClean="0"/>
              <a:t>Python has improved massively over the last five years because more and more people are enjoying the ease of use and therefore more people are putting an effort into producing more functions and third-party libraries</a:t>
            </a:r>
            <a:endParaRPr lang="en-AU" dirty="0"/>
          </a:p>
        </p:txBody>
      </p:sp>
    </p:spTree>
    <p:extLst>
      <p:ext uri="{BB962C8B-B14F-4D97-AF65-F5344CB8AC3E}">
        <p14:creationId xmlns:p14="http://schemas.microsoft.com/office/powerpoint/2010/main" val="1176864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37694832"/>
              </p:ext>
            </p:extLst>
          </p:nvPr>
        </p:nvGraphicFramePr>
        <p:xfrm>
          <a:off x="457200" y="1481138"/>
          <a:ext cx="8229600" cy="4076700"/>
        </p:xfrm>
        <a:graphic>
          <a:graphicData uri="http://schemas.openxmlformats.org/drawingml/2006/table">
            <a:tbl>
              <a:tblPr firstRow="1" bandRow="1">
                <a:tableStyleId>{5C22544A-7EE6-4342-B048-85BDC9FD1C3A}</a:tableStyleId>
              </a:tblPr>
              <a:tblGrid>
                <a:gridCol w="658416"/>
                <a:gridCol w="2232248"/>
                <a:gridCol w="5338936"/>
              </a:tblGrid>
              <a:tr h="370840">
                <a:tc>
                  <a:txBody>
                    <a:bodyPr/>
                    <a:lstStyle/>
                    <a:p>
                      <a:pPr algn="l" rtl="0" fontAlgn="b"/>
                      <a:r>
                        <a:rPr lang="en-AU" sz="2400" b="0" i="0" u="none" strike="noStrike" dirty="0">
                          <a:solidFill>
                            <a:schemeClr val="bg1"/>
                          </a:solidFill>
                          <a:effectLst/>
                          <a:latin typeface="Calibri"/>
                        </a:rPr>
                        <a:t>Year</a:t>
                      </a:r>
                    </a:p>
                  </a:txBody>
                  <a:tcPr marL="7620" marR="7620" marT="7620" marB="0" anchor="ctr"/>
                </a:tc>
                <a:tc>
                  <a:txBody>
                    <a:bodyPr/>
                    <a:lstStyle/>
                    <a:p>
                      <a:pPr algn="l" fontAlgn="b"/>
                      <a:r>
                        <a:rPr lang="en-AU" sz="2400" b="0" i="0" u="none" strike="noStrike" dirty="0">
                          <a:solidFill>
                            <a:schemeClr val="bg1"/>
                          </a:solidFill>
                          <a:effectLst/>
                          <a:latin typeface="Calibri"/>
                        </a:rPr>
                        <a:t>Approximate cost per </a:t>
                      </a:r>
                      <a:r>
                        <a:rPr lang="en-AU" sz="2400" b="0" i="0" u="none" strike="noStrike" dirty="0" smtClean="0">
                          <a:solidFill>
                            <a:schemeClr val="bg1"/>
                          </a:solidFill>
                          <a:effectLst/>
                          <a:latin typeface="Calibri"/>
                        </a:rPr>
                        <a:t>GFLOPS (US$)</a:t>
                      </a:r>
                      <a:endParaRPr lang="en-AU" sz="2400" b="0" i="0" u="none" strike="noStrike" dirty="0">
                        <a:solidFill>
                          <a:schemeClr val="bg1"/>
                        </a:solidFill>
                        <a:effectLst/>
                        <a:latin typeface="Calibri"/>
                      </a:endParaRPr>
                    </a:p>
                  </a:txBody>
                  <a:tcPr marL="7620" marR="7620" marT="7620" marB="0" anchor="ctr"/>
                </a:tc>
                <a:tc>
                  <a:txBody>
                    <a:bodyPr/>
                    <a:lstStyle/>
                    <a:p>
                      <a:pPr algn="l" fontAlgn="b"/>
                      <a:r>
                        <a:rPr lang="en-AU" sz="2400" b="0" i="0" u="none" strike="noStrike" dirty="0">
                          <a:solidFill>
                            <a:schemeClr val="bg1"/>
                          </a:solidFill>
                          <a:effectLst/>
                          <a:latin typeface="Calibri"/>
                        </a:rPr>
                        <a:t>Platform providing the lowest cost per GFLOPS</a:t>
                      </a:r>
                    </a:p>
                  </a:txBody>
                  <a:tcPr marL="7620" marR="7620" marT="7620" marB="0" anchor="ctr"/>
                </a:tc>
              </a:tr>
              <a:tr h="370840">
                <a:tc>
                  <a:txBody>
                    <a:bodyPr/>
                    <a:lstStyle/>
                    <a:p>
                      <a:pPr algn="ctr" fontAlgn="b"/>
                      <a:r>
                        <a:rPr lang="en-AU" sz="1800" b="0" i="0" u="none" strike="noStrike" dirty="0">
                          <a:solidFill>
                            <a:srgbClr val="000000"/>
                          </a:solidFill>
                          <a:effectLst/>
                          <a:latin typeface="Calibri"/>
                        </a:rPr>
                        <a:t>1961</a:t>
                      </a:r>
                    </a:p>
                  </a:txBody>
                  <a:tcPr marL="7620" marR="7620" marT="7620" marB="0" anchor="ctr"/>
                </a:tc>
                <a:tc>
                  <a:txBody>
                    <a:bodyPr/>
                    <a:lstStyle/>
                    <a:p>
                      <a:pPr algn="ctr" fontAlgn="b"/>
                      <a:r>
                        <a:rPr lang="en-AU" sz="1800" b="0" i="0" u="none" strike="noStrike" dirty="0">
                          <a:solidFill>
                            <a:srgbClr val="000000"/>
                          </a:solidFill>
                          <a:effectLst/>
                          <a:latin typeface="Calibri"/>
                        </a:rPr>
                        <a:t>$1,100,000,000,000</a:t>
                      </a:r>
                    </a:p>
                  </a:txBody>
                  <a:tcPr marL="7620" marR="7620" marT="7620" marB="0" anchor="ctr"/>
                </a:tc>
                <a:tc>
                  <a:txBody>
                    <a:bodyPr/>
                    <a:lstStyle/>
                    <a:p>
                      <a:pPr algn="l" fontAlgn="b"/>
                      <a:r>
                        <a:rPr lang="en-AU" sz="1800" b="0" i="0" u="none" strike="noStrike">
                          <a:solidFill>
                            <a:srgbClr val="000000"/>
                          </a:solidFill>
                          <a:effectLst/>
                          <a:latin typeface="Calibri"/>
                        </a:rPr>
                        <a:t>About 17 million IBM 1620 units costing $64,000 each</a:t>
                      </a:r>
                    </a:p>
                  </a:txBody>
                  <a:tcPr marL="7620" marR="7620" marT="7620" marB="0" anchor="ctr"/>
                </a:tc>
              </a:tr>
              <a:tr h="370840">
                <a:tc>
                  <a:txBody>
                    <a:bodyPr/>
                    <a:lstStyle/>
                    <a:p>
                      <a:pPr algn="ctr" fontAlgn="b"/>
                      <a:r>
                        <a:rPr lang="en-AU" sz="1800" b="0" i="0" u="none" strike="noStrike" dirty="0">
                          <a:solidFill>
                            <a:srgbClr val="000000"/>
                          </a:solidFill>
                          <a:effectLst/>
                          <a:latin typeface="Calibri"/>
                        </a:rPr>
                        <a:t>1984</a:t>
                      </a:r>
                    </a:p>
                  </a:txBody>
                  <a:tcPr marL="7620" marR="7620" marT="7620" marB="0" anchor="ctr"/>
                </a:tc>
                <a:tc>
                  <a:txBody>
                    <a:bodyPr/>
                    <a:lstStyle/>
                    <a:p>
                      <a:pPr algn="ctr" fontAlgn="b"/>
                      <a:r>
                        <a:rPr lang="en-AU" sz="1800" b="0" i="0" u="none" strike="noStrike" dirty="0">
                          <a:solidFill>
                            <a:srgbClr val="000000"/>
                          </a:solidFill>
                          <a:effectLst/>
                          <a:latin typeface="Calibri"/>
                        </a:rPr>
                        <a:t>$18,750,000</a:t>
                      </a:r>
                    </a:p>
                  </a:txBody>
                  <a:tcPr marL="7620" marR="7620" marT="7620" marB="0" anchor="ctr"/>
                </a:tc>
                <a:tc>
                  <a:txBody>
                    <a:bodyPr/>
                    <a:lstStyle/>
                    <a:p>
                      <a:pPr algn="l" fontAlgn="b"/>
                      <a:r>
                        <a:rPr lang="en-AU" sz="1800" b="0" i="0" u="none" strike="noStrike" dirty="0">
                          <a:solidFill>
                            <a:srgbClr val="000000"/>
                          </a:solidFill>
                          <a:effectLst/>
                          <a:latin typeface="Calibri"/>
                        </a:rPr>
                        <a:t>Cray X-MP/48</a:t>
                      </a:r>
                    </a:p>
                  </a:txBody>
                  <a:tcPr marL="7620" marR="7620" marT="7620" marB="0" anchor="ctr"/>
                </a:tc>
              </a:tr>
              <a:tr h="370840">
                <a:tc>
                  <a:txBody>
                    <a:bodyPr/>
                    <a:lstStyle/>
                    <a:p>
                      <a:pPr algn="ctr" fontAlgn="b"/>
                      <a:r>
                        <a:rPr lang="en-AU" sz="1800" b="0" i="0" u="none" strike="noStrike" dirty="0">
                          <a:solidFill>
                            <a:srgbClr val="000000"/>
                          </a:solidFill>
                          <a:effectLst/>
                          <a:latin typeface="Calibri"/>
                        </a:rPr>
                        <a:t>1997</a:t>
                      </a:r>
                    </a:p>
                  </a:txBody>
                  <a:tcPr marL="7620" marR="7620" marT="7620" marB="0" anchor="ctr"/>
                </a:tc>
                <a:tc>
                  <a:txBody>
                    <a:bodyPr/>
                    <a:lstStyle/>
                    <a:p>
                      <a:pPr algn="ctr" fontAlgn="b"/>
                      <a:r>
                        <a:rPr lang="en-AU" sz="1800" b="0" i="0" u="none" strike="noStrike" dirty="0">
                          <a:solidFill>
                            <a:srgbClr val="000000"/>
                          </a:solidFill>
                          <a:effectLst/>
                          <a:latin typeface="Calibri"/>
                        </a:rPr>
                        <a:t>$30,000</a:t>
                      </a:r>
                    </a:p>
                  </a:txBody>
                  <a:tcPr marL="7620" marR="7620" marT="7620" marB="0" anchor="ctr"/>
                </a:tc>
                <a:tc>
                  <a:txBody>
                    <a:bodyPr/>
                    <a:lstStyle/>
                    <a:p>
                      <a:pPr algn="l" fontAlgn="b"/>
                      <a:r>
                        <a:rPr lang="en-AU" sz="1800" b="0" i="0" u="none" strike="noStrike" dirty="0" smtClean="0">
                          <a:solidFill>
                            <a:srgbClr val="000000"/>
                          </a:solidFill>
                          <a:effectLst/>
                          <a:latin typeface="Calibri"/>
                        </a:rPr>
                        <a:t>Beowulf </a:t>
                      </a:r>
                      <a:r>
                        <a:rPr lang="en-AU" sz="1800" b="0" i="0" u="none" strike="noStrike" dirty="0">
                          <a:solidFill>
                            <a:srgbClr val="000000"/>
                          </a:solidFill>
                          <a:effectLst/>
                          <a:latin typeface="Calibri"/>
                        </a:rPr>
                        <a:t>clusters with Pentium Pro </a:t>
                      </a:r>
                      <a:r>
                        <a:rPr lang="en-AU" sz="1800" b="0" i="0" u="none" strike="noStrike" dirty="0" smtClean="0">
                          <a:solidFill>
                            <a:srgbClr val="000000"/>
                          </a:solidFill>
                          <a:effectLst/>
                          <a:latin typeface="Calibri"/>
                        </a:rPr>
                        <a:t>microprocessors</a:t>
                      </a:r>
                      <a:endParaRPr lang="en-AU" sz="1800" b="0" i="0" u="none" strike="noStrike" dirty="0">
                        <a:solidFill>
                          <a:srgbClr val="000000"/>
                        </a:solidFill>
                        <a:effectLst/>
                        <a:latin typeface="Calibri"/>
                      </a:endParaRPr>
                    </a:p>
                  </a:txBody>
                  <a:tcPr marL="7620" marR="7620" marT="7620" marB="0" anchor="ctr"/>
                </a:tc>
              </a:tr>
              <a:tr h="370840">
                <a:tc>
                  <a:txBody>
                    <a:bodyPr/>
                    <a:lstStyle/>
                    <a:p>
                      <a:pPr algn="ctr" fontAlgn="b"/>
                      <a:r>
                        <a:rPr lang="en-AU" sz="1800" b="0" i="0" u="none" strike="noStrike">
                          <a:solidFill>
                            <a:srgbClr val="000000"/>
                          </a:solidFill>
                          <a:effectLst/>
                          <a:latin typeface="Calibri"/>
                        </a:rPr>
                        <a:t>2000</a:t>
                      </a:r>
                    </a:p>
                  </a:txBody>
                  <a:tcPr marL="7620" marR="7620" marT="7620" marB="0" anchor="ctr"/>
                </a:tc>
                <a:tc>
                  <a:txBody>
                    <a:bodyPr/>
                    <a:lstStyle/>
                    <a:p>
                      <a:pPr algn="ctr" fontAlgn="b"/>
                      <a:r>
                        <a:rPr lang="en-AU" sz="1800" b="0" i="0" u="none" strike="noStrike" dirty="0">
                          <a:solidFill>
                            <a:srgbClr val="000000"/>
                          </a:solidFill>
                          <a:effectLst/>
                          <a:latin typeface="Calibri"/>
                        </a:rPr>
                        <a:t>$1,000</a:t>
                      </a:r>
                    </a:p>
                  </a:txBody>
                  <a:tcPr marL="7620" marR="7620" marT="7620" marB="0" anchor="ctr"/>
                </a:tc>
                <a:tc>
                  <a:txBody>
                    <a:bodyPr/>
                    <a:lstStyle/>
                    <a:p>
                      <a:pPr algn="l" fontAlgn="b"/>
                      <a:r>
                        <a:rPr lang="en-AU" sz="1800" b="0" i="0" u="none" strike="noStrike" dirty="0">
                          <a:solidFill>
                            <a:srgbClr val="000000"/>
                          </a:solidFill>
                          <a:effectLst/>
                          <a:latin typeface="Calibri"/>
                        </a:rPr>
                        <a:t>Bunyip Beowulf cluster</a:t>
                      </a:r>
                    </a:p>
                  </a:txBody>
                  <a:tcPr marL="7620" marR="7620" marT="7620" marB="0" anchor="ctr"/>
                </a:tc>
              </a:tr>
              <a:tr h="370840">
                <a:tc>
                  <a:txBody>
                    <a:bodyPr/>
                    <a:lstStyle/>
                    <a:p>
                      <a:pPr algn="ctr" fontAlgn="b"/>
                      <a:r>
                        <a:rPr lang="en-AU" sz="1800" b="0" i="0" u="none" strike="noStrike">
                          <a:solidFill>
                            <a:srgbClr val="000000"/>
                          </a:solidFill>
                          <a:effectLst/>
                          <a:latin typeface="Calibri"/>
                        </a:rPr>
                        <a:t>2003</a:t>
                      </a:r>
                    </a:p>
                  </a:txBody>
                  <a:tcPr marL="7620" marR="7620" marT="7620" marB="0" anchor="ctr"/>
                </a:tc>
                <a:tc>
                  <a:txBody>
                    <a:bodyPr/>
                    <a:lstStyle/>
                    <a:p>
                      <a:pPr algn="ctr" fontAlgn="b"/>
                      <a:r>
                        <a:rPr lang="en-AU" sz="1800" b="0" i="0" u="none" strike="noStrike" dirty="0">
                          <a:solidFill>
                            <a:srgbClr val="000000"/>
                          </a:solidFill>
                          <a:effectLst/>
                          <a:latin typeface="Calibri"/>
                        </a:rPr>
                        <a:t>$82</a:t>
                      </a:r>
                    </a:p>
                  </a:txBody>
                  <a:tcPr marL="7620" marR="7620" marT="7620" marB="0" anchor="ctr"/>
                </a:tc>
                <a:tc>
                  <a:txBody>
                    <a:bodyPr/>
                    <a:lstStyle/>
                    <a:p>
                      <a:pPr algn="l" fontAlgn="b"/>
                      <a:r>
                        <a:rPr lang="en-AU" sz="1800" b="0" i="0" u="none" strike="noStrike" dirty="0">
                          <a:solidFill>
                            <a:srgbClr val="000000"/>
                          </a:solidFill>
                          <a:effectLst/>
                          <a:latin typeface="Calibri"/>
                        </a:rPr>
                        <a:t>KASY0</a:t>
                      </a:r>
                    </a:p>
                  </a:txBody>
                  <a:tcPr marL="7620" marR="7620" marT="7620" marB="0" anchor="ctr"/>
                </a:tc>
              </a:tr>
              <a:tr h="370840">
                <a:tc>
                  <a:txBody>
                    <a:bodyPr/>
                    <a:lstStyle/>
                    <a:p>
                      <a:pPr algn="ctr" fontAlgn="b"/>
                      <a:r>
                        <a:rPr lang="en-AU" sz="1800" b="0" i="0" u="none" strike="noStrike">
                          <a:solidFill>
                            <a:srgbClr val="000000"/>
                          </a:solidFill>
                          <a:effectLst/>
                          <a:latin typeface="Calibri"/>
                        </a:rPr>
                        <a:t>2007</a:t>
                      </a:r>
                    </a:p>
                  </a:txBody>
                  <a:tcPr marL="7620" marR="7620" marT="7620" marB="0" anchor="ctr"/>
                </a:tc>
                <a:tc>
                  <a:txBody>
                    <a:bodyPr/>
                    <a:lstStyle/>
                    <a:p>
                      <a:pPr algn="ctr" fontAlgn="b"/>
                      <a:r>
                        <a:rPr lang="en-AU" sz="1800" b="0" i="0" u="none" strike="noStrike" dirty="0">
                          <a:solidFill>
                            <a:srgbClr val="000000"/>
                          </a:solidFill>
                          <a:effectLst/>
                          <a:latin typeface="Calibri"/>
                        </a:rPr>
                        <a:t>$48</a:t>
                      </a:r>
                    </a:p>
                  </a:txBody>
                  <a:tcPr marL="7620" marR="7620" marT="7620" marB="0" anchor="ctr"/>
                </a:tc>
                <a:tc>
                  <a:txBody>
                    <a:bodyPr/>
                    <a:lstStyle/>
                    <a:p>
                      <a:pPr algn="l" fontAlgn="b"/>
                      <a:r>
                        <a:rPr lang="en-AU" sz="1800" b="0" i="0" u="none" strike="noStrike" dirty="0" err="1">
                          <a:solidFill>
                            <a:srgbClr val="000000"/>
                          </a:solidFill>
                          <a:effectLst/>
                          <a:latin typeface="Calibri"/>
                        </a:rPr>
                        <a:t>Microwulf</a:t>
                      </a:r>
                      <a:endParaRPr lang="en-AU" sz="1800" b="0" i="0" u="none" strike="noStrike" dirty="0">
                        <a:solidFill>
                          <a:srgbClr val="000000"/>
                        </a:solidFill>
                        <a:effectLst/>
                        <a:latin typeface="Calibri"/>
                      </a:endParaRPr>
                    </a:p>
                  </a:txBody>
                  <a:tcPr marL="7620" marR="7620" marT="7620" marB="0" anchor="ctr"/>
                </a:tc>
              </a:tr>
              <a:tr h="370840">
                <a:tc>
                  <a:txBody>
                    <a:bodyPr/>
                    <a:lstStyle/>
                    <a:p>
                      <a:pPr algn="ctr" fontAlgn="b"/>
                      <a:r>
                        <a:rPr lang="en-AU" sz="1800" b="0" i="0" u="none" strike="noStrike">
                          <a:solidFill>
                            <a:srgbClr val="000000"/>
                          </a:solidFill>
                          <a:effectLst/>
                          <a:latin typeface="Calibri"/>
                        </a:rPr>
                        <a:t>2011</a:t>
                      </a:r>
                    </a:p>
                  </a:txBody>
                  <a:tcPr marL="7620" marR="7620" marT="7620" marB="0" anchor="ctr"/>
                </a:tc>
                <a:tc>
                  <a:txBody>
                    <a:bodyPr/>
                    <a:lstStyle/>
                    <a:p>
                      <a:pPr algn="ctr" fontAlgn="b"/>
                      <a:r>
                        <a:rPr lang="en-AU" sz="1800" b="0" i="0" u="none" strike="noStrike">
                          <a:solidFill>
                            <a:srgbClr val="000000"/>
                          </a:solidFill>
                          <a:effectLst/>
                          <a:latin typeface="Calibri"/>
                        </a:rPr>
                        <a:t>$1.80</a:t>
                      </a:r>
                    </a:p>
                  </a:txBody>
                  <a:tcPr marL="7620" marR="7620" marT="7620" marB="0" anchor="ctr"/>
                </a:tc>
                <a:tc>
                  <a:txBody>
                    <a:bodyPr/>
                    <a:lstStyle/>
                    <a:p>
                      <a:pPr algn="l" fontAlgn="b"/>
                      <a:r>
                        <a:rPr lang="en-AU" sz="1800" b="0" i="0" u="none" strike="noStrike" dirty="0">
                          <a:solidFill>
                            <a:srgbClr val="000000"/>
                          </a:solidFill>
                          <a:effectLst/>
                          <a:latin typeface="Calibri"/>
                        </a:rPr>
                        <a:t>HPU4Science</a:t>
                      </a:r>
                    </a:p>
                  </a:txBody>
                  <a:tcPr marL="7620" marR="7620" marT="7620" marB="0" anchor="ctr"/>
                </a:tc>
              </a:tr>
              <a:tr h="370840">
                <a:tc>
                  <a:txBody>
                    <a:bodyPr/>
                    <a:lstStyle/>
                    <a:p>
                      <a:pPr algn="ctr" fontAlgn="b"/>
                      <a:r>
                        <a:rPr lang="en-AU" sz="1800" b="0" i="0" u="none" strike="noStrike">
                          <a:solidFill>
                            <a:srgbClr val="000000"/>
                          </a:solidFill>
                          <a:effectLst/>
                          <a:latin typeface="Calibri"/>
                        </a:rPr>
                        <a:t>2013</a:t>
                      </a:r>
                    </a:p>
                  </a:txBody>
                  <a:tcPr marL="7620" marR="7620" marT="7620" marB="0" anchor="ctr"/>
                </a:tc>
                <a:tc>
                  <a:txBody>
                    <a:bodyPr/>
                    <a:lstStyle/>
                    <a:p>
                      <a:pPr algn="ctr" fontAlgn="b"/>
                      <a:r>
                        <a:rPr lang="en-AU" sz="1800" b="0" i="0" u="none" strike="noStrike" dirty="0">
                          <a:solidFill>
                            <a:srgbClr val="000000"/>
                          </a:solidFill>
                          <a:effectLst/>
                          <a:latin typeface="Calibri"/>
                        </a:rPr>
                        <a:t>$0.22</a:t>
                      </a:r>
                    </a:p>
                  </a:txBody>
                  <a:tcPr marL="7620" marR="7620" marT="7620" marB="0" anchor="ctr"/>
                </a:tc>
                <a:tc>
                  <a:txBody>
                    <a:bodyPr/>
                    <a:lstStyle/>
                    <a:p>
                      <a:pPr algn="l" fontAlgn="b"/>
                      <a:r>
                        <a:rPr lang="en-AU" sz="1800" b="0" i="0" u="none" strike="noStrike" dirty="0">
                          <a:solidFill>
                            <a:srgbClr val="000000"/>
                          </a:solidFill>
                          <a:effectLst/>
                          <a:latin typeface="Calibri"/>
                        </a:rPr>
                        <a:t>Sony PlayStation 4</a:t>
                      </a:r>
                    </a:p>
                  </a:txBody>
                  <a:tcPr marL="7620" marR="7620" marT="7620" marB="0" anchor="ctr"/>
                </a:tc>
              </a:tr>
              <a:tr h="370840">
                <a:tc>
                  <a:txBody>
                    <a:bodyPr/>
                    <a:lstStyle/>
                    <a:p>
                      <a:pPr algn="ctr" fontAlgn="b"/>
                      <a:r>
                        <a:rPr lang="en-AU" sz="1800" b="0" i="0" u="none" strike="noStrike">
                          <a:solidFill>
                            <a:srgbClr val="000000"/>
                          </a:solidFill>
                          <a:effectLst/>
                          <a:latin typeface="Calibri"/>
                        </a:rPr>
                        <a:t>2015</a:t>
                      </a:r>
                    </a:p>
                  </a:txBody>
                  <a:tcPr marL="7620" marR="7620" marT="7620" marB="0" anchor="ctr"/>
                </a:tc>
                <a:tc>
                  <a:txBody>
                    <a:bodyPr/>
                    <a:lstStyle/>
                    <a:p>
                      <a:pPr algn="ctr" fontAlgn="b"/>
                      <a:r>
                        <a:rPr lang="en-AU" sz="1800" b="0" i="0" u="none" strike="noStrike" dirty="0">
                          <a:solidFill>
                            <a:srgbClr val="000000"/>
                          </a:solidFill>
                          <a:effectLst/>
                          <a:latin typeface="Calibri"/>
                        </a:rPr>
                        <a:t>$0.08</a:t>
                      </a:r>
                    </a:p>
                  </a:txBody>
                  <a:tcPr marL="7620" marR="7620" marT="7620" marB="0" anchor="ctr"/>
                </a:tc>
                <a:tc>
                  <a:txBody>
                    <a:bodyPr/>
                    <a:lstStyle/>
                    <a:p>
                      <a:pPr algn="l" fontAlgn="b"/>
                      <a:r>
                        <a:rPr lang="pt-BR" sz="1800" b="0" i="0" u="none" strike="noStrike" dirty="0">
                          <a:solidFill>
                            <a:srgbClr val="000000"/>
                          </a:solidFill>
                          <a:effectLst/>
                          <a:latin typeface="Calibri"/>
                        </a:rPr>
                        <a:t>Celeron G1830 R9 295x2 System</a:t>
                      </a:r>
                    </a:p>
                  </a:txBody>
                  <a:tcPr marL="7620" marR="7620" marT="7620" marB="0" anchor="ctr"/>
                </a:tc>
              </a:tr>
            </a:tbl>
          </a:graphicData>
        </a:graphic>
      </p:graphicFrame>
      <p:sp>
        <p:nvSpPr>
          <p:cNvPr id="3" name="Title 2"/>
          <p:cNvSpPr>
            <a:spLocks noGrp="1"/>
          </p:cNvSpPr>
          <p:nvPr>
            <p:ph type="title"/>
          </p:nvPr>
        </p:nvSpPr>
        <p:spPr/>
        <p:txBody>
          <a:bodyPr/>
          <a:lstStyle/>
          <a:p>
            <a:r>
              <a:rPr lang="en-AU" dirty="0" smtClean="0"/>
              <a:t>Computing Speed for $</a:t>
            </a:r>
            <a:endParaRPr lang="en-AU" dirty="0"/>
          </a:p>
        </p:txBody>
      </p:sp>
    </p:spTree>
    <p:extLst>
      <p:ext uri="{BB962C8B-B14F-4D97-AF65-F5344CB8AC3E}">
        <p14:creationId xmlns:p14="http://schemas.microsoft.com/office/powerpoint/2010/main" val="21604514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Computing Speed for $</a:t>
            </a:r>
          </a:p>
        </p:txBody>
      </p:sp>
      <p:sp>
        <p:nvSpPr>
          <p:cNvPr id="3" name="Content Placeholder 2"/>
          <p:cNvSpPr>
            <a:spLocks noGrp="1"/>
          </p:cNvSpPr>
          <p:nvPr>
            <p:ph sz="quarter" idx="10"/>
          </p:nvPr>
        </p:nvSpPr>
        <p:spPr/>
        <p:txBody>
          <a:bodyPr>
            <a:normAutofit lnSpcReduction="10000"/>
          </a:bodyPr>
          <a:lstStyle/>
          <a:p>
            <a:r>
              <a:rPr lang="en-AU" dirty="0" smtClean="0">
                <a:hlinkClick r:id="rId2"/>
              </a:rPr>
              <a:t>GFLOPS</a:t>
            </a:r>
            <a:r>
              <a:rPr lang="en-AU" dirty="0" smtClean="0"/>
              <a:t> means Giga Floating point Operations per Second</a:t>
            </a:r>
          </a:p>
          <a:p>
            <a:r>
              <a:rPr lang="en-AU" dirty="0" smtClean="0"/>
              <a:t>Fortran was designed when programmer’s time was cheaper than processing time</a:t>
            </a:r>
          </a:p>
          <a:p>
            <a:r>
              <a:rPr lang="en-AU" dirty="0" smtClean="0"/>
              <a:t>Fortran and C are 10x slower to write than Python (and that is not including the use of ready made functions available in Python’s third-party libraries)</a:t>
            </a:r>
          </a:p>
          <a:p>
            <a:r>
              <a:rPr lang="en-AU" dirty="0" smtClean="0"/>
              <a:t>The computer </a:t>
            </a:r>
            <a:r>
              <a:rPr lang="en-AU" dirty="0"/>
              <a:t>takes longer to process </a:t>
            </a:r>
            <a:r>
              <a:rPr lang="en-AU" dirty="0" smtClean="0"/>
              <a:t>Python scripts but optimised libraries like </a:t>
            </a:r>
            <a:r>
              <a:rPr lang="en-AU" dirty="0" err="1" smtClean="0"/>
              <a:t>NumPy</a:t>
            </a:r>
            <a:r>
              <a:rPr lang="en-AU" dirty="0" smtClean="0"/>
              <a:t> make it much quicker (similar to C++)</a:t>
            </a:r>
            <a:endParaRPr lang="en-AU" dirty="0"/>
          </a:p>
        </p:txBody>
      </p:sp>
    </p:spTree>
    <p:extLst>
      <p:ext uri="{BB962C8B-B14F-4D97-AF65-F5344CB8AC3E}">
        <p14:creationId xmlns:p14="http://schemas.microsoft.com/office/powerpoint/2010/main" val="1483984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AU" dirty="0" smtClean="0"/>
              <a:t>United Space Agency - NASA</a:t>
            </a:r>
          </a:p>
          <a:p>
            <a:r>
              <a:rPr lang="en-AU" dirty="0" smtClean="0"/>
              <a:t>Google</a:t>
            </a:r>
            <a:r>
              <a:rPr lang="en-AU" dirty="0"/>
              <a:t>: Maps, Gmail, Groups, </a:t>
            </a:r>
            <a:r>
              <a:rPr lang="en-AU" dirty="0" smtClean="0"/>
              <a:t>News</a:t>
            </a:r>
          </a:p>
          <a:p>
            <a:r>
              <a:rPr lang="en-AU" dirty="0" smtClean="0"/>
              <a:t>YouTube, </a:t>
            </a:r>
            <a:r>
              <a:rPr lang="en-AU" dirty="0" err="1" smtClean="0"/>
              <a:t>Reddit</a:t>
            </a:r>
            <a:r>
              <a:rPr lang="en-AU" dirty="0" smtClean="0"/>
              <a:t>, </a:t>
            </a:r>
            <a:r>
              <a:rPr lang="en-AU" dirty="0" err="1" smtClean="0"/>
              <a:t>BitTorrent</a:t>
            </a:r>
            <a:endParaRPr lang="en-AU" dirty="0" smtClean="0"/>
          </a:p>
          <a:p>
            <a:r>
              <a:rPr lang="en-AU" dirty="0" smtClean="0"/>
              <a:t>Civilisation IV</a:t>
            </a:r>
          </a:p>
          <a:p>
            <a:r>
              <a:rPr lang="en-AU" dirty="0" smtClean="0"/>
              <a:t>Financial analysis</a:t>
            </a:r>
          </a:p>
          <a:p>
            <a:r>
              <a:rPr lang="en-AU" dirty="0"/>
              <a:t>Research: Universities worldwide for a variety of disciplines</a:t>
            </a:r>
          </a:p>
          <a:p>
            <a:endParaRPr lang="en-AU" dirty="0"/>
          </a:p>
          <a:p>
            <a:endParaRPr lang="en-AU" dirty="0" smtClean="0"/>
          </a:p>
          <a:p>
            <a:endParaRPr lang="en-AU" dirty="0"/>
          </a:p>
          <a:p>
            <a:endParaRPr lang="en-AU" dirty="0" smtClean="0"/>
          </a:p>
          <a:p>
            <a:endParaRPr lang="en-AU" dirty="0"/>
          </a:p>
          <a:p>
            <a:endParaRPr lang="en-AU" dirty="0" smtClean="0"/>
          </a:p>
          <a:p>
            <a:endParaRPr lang="en-AU" dirty="0"/>
          </a:p>
          <a:p>
            <a:endParaRPr lang="en-AU" dirty="0" smtClean="0"/>
          </a:p>
          <a:p>
            <a:endParaRPr lang="en-AU" dirty="0"/>
          </a:p>
        </p:txBody>
      </p:sp>
      <p:sp>
        <p:nvSpPr>
          <p:cNvPr id="3" name="Title 2"/>
          <p:cNvSpPr>
            <a:spLocks noGrp="1"/>
          </p:cNvSpPr>
          <p:nvPr>
            <p:ph type="title"/>
          </p:nvPr>
        </p:nvSpPr>
        <p:spPr/>
        <p:txBody>
          <a:bodyPr/>
          <a:lstStyle/>
          <a:p>
            <a:r>
              <a:rPr lang="en-AU" dirty="0" smtClean="0"/>
              <a:t>Python Successes</a:t>
            </a:r>
            <a:endParaRPr lang="en-AU" dirty="0"/>
          </a:p>
        </p:txBody>
      </p:sp>
    </p:spTree>
    <p:extLst>
      <p:ext uri="{BB962C8B-B14F-4D97-AF65-F5344CB8AC3E}">
        <p14:creationId xmlns:p14="http://schemas.microsoft.com/office/powerpoint/2010/main" val="30871328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Python Successes</a:t>
            </a:r>
            <a:endParaRPr lang="en-AU" dirty="0"/>
          </a:p>
        </p:txBody>
      </p:sp>
      <p:sp>
        <p:nvSpPr>
          <p:cNvPr id="3" name="Content Placeholder 2"/>
          <p:cNvSpPr>
            <a:spLocks noGrp="1"/>
          </p:cNvSpPr>
          <p:nvPr>
            <p:ph sz="quarter" idx="10"/>
          </p:nvPr>
        </p:nvSpPr>
        <p:spPr/>
        <p:txBody>
          <a:bodyPr/>
          <a:lstStyle/>
          <a:p>
            <a:r>
              <a:rPr lang="en-AU" dirty="0" smtClean="0"/>
              <a:t>Because Python is easy and quick to read and </a:t>
            </a:r>
            <a:r>
              <a:rPr lang="en-AU" dirty="0" smtClean="0"/>
              <a:t>write, </a:t>
            </a:r>
            <a:r>
              <a:rPr lang="en-AU" dirty="0" smtClean="0"/>
              <a:t>and because it is so </a:t>
            </a:r>
            <a:r>
              <a:rPr lang="en-AU" dirty="0" smtClean="0"/>
              <a:t>versatile, </a:t>
            </a:r>
            <a:r>
              <a:rPr lang="en-AU" dirty="0" smtClean="0"/>
              <a:t>people are using it more and more for a variety of applications</a:t>
            </a:r>
          </a:p>
          <a:p>
            <a:pPr marL="109728" indent="0">
              <a:buNone/>
            </a:pPr>
            <a:endParaRPr lang="en-AU" dirty="0"/>
          </a:p>
        </p:txBody>
      </p:sp>
    </p:spTree>
    <p:extLst>
      <p:ext uri="{BB962C8B-B14F-4D97-AF65-F5344CB8AC3E}">
        <p14:creationId xmlns:p14="http://schemas.microsoft.com/office/powerpoint/2010/main" val="4217404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AU" dirty="0" smtClean="0"/>
              <a:t>Python Libraries For Scientific Computing</a:t>
            </a:r>
            <a:endParaRPr lang="en-AU" dirty="0"/>
          </a:p>
        </p:txBody>
      </p:sp>
      <p:pic>
        <p:nvPicPr>
          <p:cNvPr id="11" name="Content Placeholder 10"/>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36092" y="1481138"/>
            <a:ext cx="7071815" cy="4525962"/>
          </a:xfrm>
        </p:spPr>
      </p:pic>
    </p:spTree>
    <p:extLst>
      <p:ext uri="{BB962C8B-B14F-4D97-AF65-F5344CB8AC3E}">
        <p14:creationId xmlns:p14="http://schemas.microsoft.com/office/powerpoint/2010/main" val="21480319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a:t>Python Libraries For Scientific Computing</a:t>
            </a:r>
          </a:p>
        </p:txBody>
      </p:sp>
      <p:sp>
        <p:nvSpPr>
          <p:cNvPr id="3" name="Content Placeholder 2"/>
          <p:cNvSpPr>
            <a:spLocks noGrp="1"/>
          </p:cNvSpPr>
          <p:nvPr>
            <p:ph sz="quarter" idx="10"/>
          </p:nvPr>
        </p:nvSpPr>
        <p:spPr/>
        <p:txBody>
          <a:bodyPr/>
          <a:lstStyle/>
          <a:p>
            <a:r>
              <a:rPr lang="en-AU" dirty="0" smtClean="0"/>
              <a:t>So far I have tried to explain why Python is a good choice of languages to learn</a:t>
            </a:r>
          </a:p>
          <a:p>
            <a:r>
              <a:rPr lang="en-AU" dirty="0" smtClean="0"/>
              <a:t>But how will a programming language benefit geologists?</a:t>
            </a:r>
          </a:p>
          <a:p>
            <a:r>
              <a:rPr lang="en-AU" dirty="0" smtClean="0"/>
              <a:t>Python has a load of third-party libraries, some of which are shown on the slide</a:t>
            </a:r>
          </a:p>
          <a:p>
            <a:r>
              <a:rPr lang="en-AU" dirty="0" smtClean="0"/>
              <a:t>Specialist geological libraries are </a:t>
            </a:r>
            <a:r>
              <a:rPr lang="en-AU" dirty="0" smtClean="0"/>
              <a:t>lacking but there are a </a:t>
            </a:r>
            <a:r>
              <a:rPr lang="en-AU" smtClean="0"/>
              <a:t>few geophysical </a:t>
            </a:r>
            <a:r>
              <a:rPr lang="en-AU" dirty="0" smtClean="0"/>
              <a:t>and hydrogeological libraries available or in development</a:t>
            </a:r>
            <a:endParaRPr lang="en-AU" dirty="0" smtClean="0"/>
          </a:p>
          <a:p>
            <a:endParaRPr lang="en-AU" dirty="0" smtClean="0"/>
          </a:p>
          <a:p>
            <a:endParaRPr lang="en-AU" dirty="0"/>
          </a:p>
        </p:txBody>
      </p:sp>
    </p:spTree>
    <p:extLst>
      <p:ext uri="{BB962C8B-B14F-4D97-AF65-F5344CB8AC3E}">
        <p14:creationId xmlns:p14="http://schemas.microsoft.com/office/powerpoint/2010/main" val="2364263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AU" dirty="0" smtClean="0"/>
          </a:p>
          <a:p>
            <a:endParaRPr lang="en-AU" dirty="0" smtClean="0"/>
          </a:p>
          <a:p>
            <a:endParaRPr lang="en-AU" dirty="0" smtClean="0"/>
          </a:p>
          <a:p>
            <a:endParaRPr lang="en-AU" dirty="0" smtClean="0"/>
          </a:p>
          <a:p>
            <a:endParaRPr lang="en-AU" dirty="0"/>
          </a:p>
          <a:p>
            <a:r>
              <a:rPr lang="en-AU" dirty="0" err="1" smtClean="0"/>
              <a:t>NumPy</a:t>
            </a:r>
            <a:r>
              <a:rPr lang="en-AU" dirty="0" smtClean="0"/>
              <a:t> </a:t>
            </a:r>
            <a:r>
              <a:rPr lang="en-AU" dirty="0"/>
              <a:t>is the fundamental package for scientific computing with Python. </a:t>
            </a:r>
            <a:r>
              <a:rPr lang="en-AU" dirty="0" smtClean="0"/>
              <a:t>It </a:t>
            </a:r>
            <a:r>
              <a:rPr lang="en-AU" dirty="0"/>
              <a:t>adds a fast and sophisticated array facility to the Python language</a:t>
            </a:r>
            <a:endParaRPr lang="en-AU" dirty="0" smtClean="0"/>
          </a:p>
          <a:p>
            <a:endParaRPr lang="en-AU" dirty="0" smtClean="0"/>
          </a:p>
          <a:p>
            <a:pPr>
              <a:buFont typeface="Arial" panose="020B0604020202020204" pitchFamily="34" charset="0"/>
              <a:buChar char="•"/>
            </a:pPr>
            <a:endParaRPr lang="en-AU" dirty="0"/>
          </a:p>
        </p:txBody>
      </p:sp>
      <p:sp>
        <p:nvSpPr>
          <p:cNvPr id="3" name="Title 2"/>
          <p:cNvSpPr>
            <a:spLocks noGrp="1"/>
          </p:cNvSpPr>
          <p:nvPr>
            <p:ph type="title"/>
          </p:nvPr>
        </p:nvSpPr>
        <p:spPr/>
        <p:txBody>
          <a:bodyPr/>
          <a:lstStyle/>
          <a:p>
            <a:r>
              <a:rPr lang="en-AU" dirty="0" err="1" smtClean="0"/>
              <a:t>NumPy</a:t>
            </a:r>
            <a:r>
              <a:rPr lang="en-AU" dirty="0" smtClean="0"/>
              <a:t>: Numerical Python</a:t>
            </a:r>
            <a:endParaRPr lang="en-AU"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55776" y="1435763"/>
            <a:ext cx="3528392" cy="2369431"/>
          </a:xfrm>
          <a:prstGeom prst="rect">
            <a:avLst/>
          </a:prstGeom>
        </p:spPr>
      </p:pic>
    </p:spTree>
    <p:extLst>
      <p:ext uri="{BB962C8B-B14F-4D97-AF65-F5344CB8AC3E}">
        <p14:creationId xmlns:p14="http://schemas.microsoft.com/office/powerpoint/2010/main" val="257966669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smtClean="0"/>
              <a:t>NumPy</a:t>
            </a:r>
            <a:endParaRPr lang="en-AU" dirty="0"/>
          </a:p>
        </p:txBody>
      </p:sp>
      <p:sp>
        <p:nvSpPr>
          <p:cNvPr id="3" name="Content Placeholder 2"/>
          <p:cNvSpPr>
            <a:spLocks noGrp="1"/>
          </p:cNvSpPr>
          <p:nvPr>
            <p:ph sz="quarter" idx="10"/>
          </p:nvPr>
        </p:nvSpPr>
        <p:spPr/>
        <p:txBody>
          <a:bodyPr>
            <a:normAutofit fontScale="85000" lnSpcReduction="20000"/>
          </a:bodyPr>
          <a:lstStyle/>
          <a:p>
            <a:r>
              <a:rPr lang="en-AU" dirty="0" smtClean="0"/>
              <a:t>The </a:t>
            </a:r>
            <a:r>
              <a:rPr lang="en-AU" dirty="0" err="1" smtClean="0"/>
              <a:t>NumPy</a:t>
            </a:r>
            <a:r>
              <a:rPr lang="en-AU" dirty="0" smtClean="0"/>
              <a:t> library forms the basis of Python’s scientific computing ability</a:t>
            </a:r>
          </a:p>
          <a:p>
            <a:r>
              <a:rPr lang="en-AU" dirty="0" smtClean="0"/>
              <a:t>It includes routines for mathematical</a:t>
            </a:r>
            <a:r>
              <a:rPr lang="en-AU" dirty="0"/>
              <a:t>, logical, shape manipulation, sorting, selecting, </a:t>
            </a:r>
            <a:r>
              <a:rPr lang="en-AU" dirty="0" smtClean="0"/>
              <a:t>discrete </a:t>
            </a:r>
            <a:r>
              <a:rPr lang="en-AU" dirty="0"/>
              <a:t>Fourier transforms, basic linear algebra, basic statistical operations, random simulation and much more</a:t>
            </a:r>
            <a:endParaRPr lang="en-AU" dirty="0" smtClean="0"/>
          </a:p>
          <a:p>
            <a:r>
              <a:rPr lang="en-AU" dirty="0" smtClean="0"/>
              <a:t>Python uses loops to iterate over data. This is </a:t>
            </a:r>
            <a:r>
              <a:rPr lang="en-AU" i="1" dirty="0"/>
              <a:t>slow</a:t>
            </a:r>
            <a:r>
              <a:rPr lang="en-AU" dirty="0"/>
              <a:t> because </a:t>
            </a:r>
            <a:r>
              <a:rPr lang="en-AU" dirty="0" smtClean="0"/>
              <a:t>it needs to convert </a:t>
            </a:r>
            <a:r>
              <a:rPr lang="en-AU" dirty="0"/>
              <a:t>commands to machine code and execute them one by </a:t>
            </a:r>
            <a:r>
              <a:rPr lang="en-AU" dirty="0" smtClean="0"/>
              <a:t>one</a:t>
            </a:r>
          </a:p>
          <a:p>
            <a:r>
              <a:rPr lang="en-AU" dirty="0" err="1" smtClean="0"/>
              <a:t>NumPy</a:t>
            </a:r>
            <a:r>
              <a:rPr lang="en-AU" dirty="0" smtClean="0"/>
              <a:t> is built to operate efficiently on arrays of numbers by sending </a:t>
            </a:r>
            <a:r>
              <a:rPr lang="en-AU" i="1" dirty="0" smtClean="0"/>
              <a:t>batches</a:t>
            </a:r>
            <a:r>
              <a:rPr lang="en-AU" dirty="0"/>
              <a:t> of data to optimized C and Fortran code</a:t>
            </a:r>
            <a:endParaRPr lang="en-AU" dirty="0" smtClean="0"/>
          </a:p>
          <a:p>
            <a:r>
              <a:rPr lang="en-AU" dirty="0" smtClean="0"/>
              <a:t>The first part of the IPython Notebook that accompanies this presentation explains a little more about why </a:t>
            </a:r>
            <a:r>
              <a:rPr lang="en-AU" dirty="0" err="1" smtClean="0"/>
              <a:t>NumPy</a:t>
            </a:r>
            <a:r>
              <a:rPr lang="en-AU" dirty="0" smtClean="0"/>
              <a:t> is so useful</a:t>
            </a:r>
            <a:endParaRPr lang="en-AU" dirty="0"/>
          </a:p>
        </p:txBody>
      </p:sp>
    </p:spTree>
    <p:extLst>
      <p:ext uri="{BB962C8B-B14F-4D97-AF65-F5344CB8AC3E}">
        <p14:creationId xmlns:p14="http://schemas.microsoft.com/office/powerpoint/2010/main" val="1987447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AU" dirty="0" err="1"/>
              <a:t>DataFrame</a:t>
            </a:r>
            <a:r>
              <a:rPr lang="en-AU" dirty="0"/>
              <a:t> object for data manipulation with integrated indexing</a:t>
            </a:r>
          </a:p>
          <a:p>
            <a:r>
              <a:rPr lang="en-AU" dirty="0" smtClean="0"/>
              <a:t>Label-based </a:t>
            </a:r>
            <a:r>
              <a:rPr lang="en-AU" dirty="0"/>
              <a:t>slicing, fancy indexing, and </a:t>
            </a:r>
            <a:r>
              <a:rPr lang="en-AU" dirty="0" err="1"/>
              <a:t>subsetting</a:t>
            </a:r>
            <a:r>
              <a:rPr lang="en-AU" dirty="0"/>
              <a:t> of large data sets</a:t>
            </a:r>
          </a:p>
          <a:p>
            <a:r>
              <a:rPr lang="en-AU" dirty="0" smtClean="0"/>
              <a:t>Tools </a:t>
            </a:r>
            <a:r>
              <a:rPr lang="en-AU" dirty="0"/>
              <a:t>for reading and writing data </a:t>
            </a:r>
            <a:r>
              <a:rPr lang="en-AU" dirty="0" smtClean="0"/>
              <a:t>to </a:t>
            </a:r>
            <a:r>
              <a:rPr lang="en-AU" dirty="0"/>
              <a:t>different file formats</a:t>
            </a:r>
          </a:p>
          <a:p>
            <a:r>
              <a:rPr lang="en-AU" dirty="0" smtClean="0"/>
              <a:t>Basic but handy quick plotting</a:t>
            </a:r>
          </a:p>
          <a:p>
            <a:r>
              <a:rPr lang="en-AU" dirty="0" smtClean="0"/>
              <a:t>Group </a:t>
            </a:r>
            <a:r>
              <a:rPr lang="en-AU" dirty="0"/>
              <a:t>by engine allowing split-apply-combine operations on data sets</a:t>
            </a:r>
          </a:p>
          <a:p>
            <a:r>
              <a:rPr lang="en-AU" dirty="0" smtClean="0"/>
              <a:t>Reshaping </a:t>
            </a:r>
            <a:r>
              <a:rPr lang="en-AU" dirty="0"/>
              <a:t>and pivoting of data </a:t>
            </a:r>
            <a:r>
              <a:rPr lang="en-AU" dirty="0" smtClean="0"/>
              <a:t>sets </a:t>
            </a:r>
          </a:p>
          <a:p>
            <a:r>
              <a:rPr lang="en-AU" dirty="0" smtClean="0"/>
              <a:t>Time series-functionality, </a:t>
            </a:r>
            <a:r>
              <a:rPr lang="en-AU" dirty="0"/>
              <a:t>merging and </a:t>
            </a:r>
            <a:r>
              <a:rPr lang="en-AU" dirty="0" smtClean="0"/>
              <a:t>joining, </a:t>
            </a:r>
            <a:r>
              <a:rPr lang="en-AU" dirty="0"/>
              <a:t>integrated handling of missing </a:t>
            </a:r>
            <a:r>
              <a:rPr lang="en-AU" dirty="0" smtClean="0"/>
              <a:t>data, </a:t>
            </a:r>
            <a:r>
              <a:rPr lang="en-AU" dirty="0"/>
              <a:t>Data structure column insertion and </a:t>
            </a:r>
            <a:r>
              <a:rPr lang="en-AU" dirty="0" smtClean="0"/>
              <a:t>deletion, </a:t>
            </a:r>
            <a:r>
              <a:rPr lang="en-AU" dirty="0"/>
              <a:t>Hierarchical axis indexing to work with high-dimensional data in a lower-dimensional data structure</a:t>
            </a:r>
          </a:p>
          <a:p>
            <a:endParaRPr lang="en-AU" dirty="0"/>
          </a:p>
          <a:p>
            <a:endParaRPr lang="en-AU" dirty="0"/>
          </a:p>
          <a:p>
            <a:endParaRPr lang="en-AU" dirty="0"/>
          </a:p>
        </p:txBody>
      </p:sp>
      <p:sp>
        <p:nvSpPr>
          <p:cNvPr id="3" name="Title 2"/>
          <p:cNvSpPr>
            <a:spLocks noGrp="1"/>
          </p:cNvSpPr>
          <p:nvPr>
            <p:ph type="title"/>
          </p:nvPr>
        </p:nvSpPr>
        <p:spPr/>
        <p:txBody>
          <a:bodyPr/>
          <a:lstStyle/>
          <a:p>
            <a:r>
              <a:rPr lang="en-AU" dirty="0" smtClean="0"/>
              <a:t>Pandas</a:t>
            </a:r>
            <a:endParaRPr lang="en-AU" dirty="0"/>
          </a:p>
        </p:txBody>
      </p:sp>
    </p:spTree>
    <p:extLst>
      <p:ext uri="{BB962C8B-B14F-4D97-AF65-F5344CB8AC3E}">
        <p14:creationId xmlns:p14="http://schemas.microsoft.com/office/powerpoint/2010/main" val="15637813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Presentation notes</a:t>
            </a:r>
          </a:p>
        </p:txBody>
      </p:sp>
      <p:sp>
        <p:nvSpPr>
          <p:cNvPr id="3" name="Content Placeholder 2"/>
          <p:cNvSpPr>
            <a:spLocks noGrp="1"/>
          </p:cNvSpPr>
          <p:nvPr>
            <p:ph sz="quarter" idx="10"/>
          </p:nvPr>
        </p:nvSpPr>
        <p:spPr/>
        <p:txBody>
          <a:bodyPr>
            <a:normAutofit fontScale="92500"/>
          </a:bodyPr>
          <a:lstStyle/>
          <a:p>
            <a:r>
              <a:rPr lang="en-AU" dirty="0" smtClean="0"/>
              <a:t>Pages on a blue background are additions to the presentation for those who didn’t attend the talk</a:t>
            </a:r>
          </a:p>
          <a:p>
            <a:r>
              <a:rPr lang="en-AU" dirty="0" smtClean="0"/>
              <a:t>They give a summary of the points made in the talk where necessary</a:t>
            </a:r>
          </a:p>
          <a:p>
            <a:r>
              <a:rPr lang="en-AU" dirty="0" smtClean="0"/>
              <a:t>The second part of the talk was presented using the IPython Notebook. This should also be available for download from the SMEDG website</a:t>
            </a:r>
          </a:p>
          <a:p>
            <a:r>
              <a:rPr lang="en-AU" dirty="0"/>
              <a:t>The last slide gives advice on how to download Python – use a distribution like Anaconda! </a:t>
            </a:r>
            <a:r>
              <a:rPr lang="en-AU" dirty="0">
                <a:hlinkClick r:id="rId2"/>
              </a:rPr>
              <a:t>http://continuum.io/downloads</a:t>
            </a:r>
            <a:r>
              <a:rPr lang="en-AU" dirty="0"/>
              <a:t> </a:t>
            </a:r>
          </a:p>
          <a:p>
            <a:endParaRPr lang="en-AU" dirty="0"/>
          </a:p>
        </p:txBody>
      </p:sp>
    </p:spTree>
    <p:extLst>
      <p:ext uri="{BB962C8B-B14F-4D97-AF65-F5344CB8AC3E}">
        <p14:creationId xmlns:p14="http://schemas.microsoft.com/office/powerpoint/2010/main" val="1136056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Pandas</a:t>
            </a:r>
            <a:endParaRPr lang="en-AU" dirty="0"/>
          </a:p>
        </p:txBody>
      </p:sp>
      <p:sp>
        <p:nvSpPr>
          <p:cNvPr id="3" name="Content Placeholder 2"/>
          <p:cNvSpPr>
            <a:spLocks noGrp="1"/>
          </p:cNvSpPr>
          <p:nvPr>
            <p:ph sz="quarter" idx="10"/>
          </p:nvPr>
        </p:nvSpPr>
        <p:spPr/>
        <p:txBody>
          <a:bodyPr/>
          <a:lstStyle/>
          <a:p>
            <a:r>
              <a:rPr lang="en-AU" dirty="0" smtClean="0"/>
              <a:t>Pandas uses a </a:t>
            </a:r>
            <a:r>
              <a:rPr lang="en-AU" dirty="0" err="1" smtClean="0"/>
              <a:t>DataFrame</a:t>
            </a:r>
            <a:r>
              <a:rPr lang="en-AU" dirty="0" smtClean="0"/>
              <a:t> object which can be thought of as a table of data (although it can be more complicated)</a:t>
            </a:r>
          </a:p>
          <a:p>
            <a:r>
              <a:rPr lang="en-AU" dirty="0" smtClean="0"/>
              <a:t>It was built by the finance sector to aid with data manipulation and data analysis</a:t>
            </a:r>
          </a:p>
          <a:p>
            <a:r>
              <a:rPr lang="en-AU" dirty="0" smtClean="0"/>
              <a:t>It has loads of brilliant functions to really dig into your data</a:t>
            </a:r>
          </a:p>
          <a:p>
            <a:r>
              <a:rPr lang="en-AU" dirty="0" smtClean="0"/>
              <a:t>It has useful functions for reading and writing to file types such as csv and Excel</a:t>
            </a:r>
          </a:p>
          <a:p>
            <a:endParaRPr lang="en-AU" dirty="0" smtClean="0"/>
          </a:p>
          <a:p>
            <a:endParaRPr lang="en-AU" dirty="0"/>
          </a:p>
        </p:txBody>
      </p:sp>
    </p:spTree>
    <p:extLst>
      <p:ext uri="{BB962C8B-B14F-4D97-AF65-F5344CB8AC3E}">
        <p14:creationId xmlns:p14="http://schemas.microsoft.com/office/powerpoint/2010/main" val="19675827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smtClean="0"/>
              <a:t>Plotting library for graphs</a:t>
            </a:r>
          </a:p>
          <a:p>
            <a:r>
              <a:rPr lang="en-AU" dirty="0" smtClean="0"/>
              <a:t>Designed to closely resemble MATLAB</a:t>
            </a:r>
          </a:p>
          <a:p>
            <a:r>
              <a:rPr lang="en-AU" dirty="0" smtClean="0"/>
              <a:t>Simple to publication quality graphs</a:t>
            </a:r>
          </a:p>
          <a:p>
            <a:r>
              <a:rPr lang="en-AU" dirty="0" smtClean="0"/>
              <a:t>Great gallery with examples</a:t>
            </a:r>
          </a:p>
          <a:p>
            <a:r>
              <a:rPr lang="en-AU" dirty="0" smtClean="0"/>
              <a:t>Plenty of tutorials and help (Stack Overflow)</a:t>
            </a:r>
          </a:p>
          <a:p>
            <a:endParaRPr lang="en-AU" dirty="0"/>
          </a:p>
        </p:txBody>
      </p:sp>
      <p:sp>
        <p:nvSpPr>
          <p:cNvPr id="3" name="Title 2"/>
          <p:cNvSpPr>
            <a:spLocks noGrp="1"/>
          </p:cNvSpPr>
          <p:nvPr>
            <p:ph type="title"/>
          </p:nvPr>
        </p:nvSpPr>
        <p:spPr/>
        <p:txBody>
          <a:bodyPr/>
          <a:lstStyle/>
          <a:p>
            <a:r>
              <a:rPr lang="en-AU" dirty="0" err="1" smtClean="0"/>
              <a:t>Matplotlib</a:t>
            </a:r>
            <a:endParaRPr lang="en-AU" dirty="0"/>
          </a:p>
        </p:txBody>
      </p:sp>
    </p:spTree>
    <p:extLst>
      <p:ext uri="{BB962C8B-B14F-4D97-AF65-F5344CB8AC3E}">
        <p14:creationId xmlns:p14="http://schemas.microsoft.com/office/powerpoint/2010/main" val="34564300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smtClean="0"/>
              <a:t>Matplotlib</a:t>
            </a:r>
            <a:endParaRPr lang="en-AU" dirty="0"/>
          </a:p>
        </p:txBody>
      </p:sp>
      <p:sp>
        <p:nvSpPr>
          <p:cNvPr id="3" name="Content Placeholder 2"/>
          <p:cNvSpPr>
            <a:spLocks noGrp="1"/>
          </p:cNvSpPr>
          <p:nvPr>
            <p:ph sz="quarter" idx="10"/>
          </p:nvPr>
        </p:nvSpPr>
        <p:spPr/>
        <p:txBody>
          <a:bodyPr/>
          <a:lstStyle/>
          <a:p>
            <a:r>
              <a:rPr lang="en-AU" dirty="0" err="1" smtClean="0"/>
              <a:t>Matplotlib</a:t>
            </a:r>
            <a:r>
              <a:rPr lang="en-AU" dirty="0" smtClean="0"/>
              <a:t> is now the recommended plotting library to make graphs etc.</a:t>
            </a:r>
          </a:p>
          <a:p>
            <a:r>
              <a:rPr lang="en-AU" dirty="0" smtClean="0"/>
              <a:t>The </a:t>
            </a:r>
            <a:r>
              <a:rPr lang="en-AU" dirty="0" err="1" smtClean="0"/>
              <a:t>Matplotlib</a:t>
            </a:r>
            <a:r>
              <a:rPr lang="en-AU" dirty="0" smtClean="0"/>
              <a:t> figures can be easily customised and produce publication quality plots</a:t>
            </a:r>
          </a:p>
          <a:p>
            <a:r>
              <a:rPr lang="en-AU" dirty="0" smtClean="0"/>
              <a:t>Using the </a:t>
            </a:r>
            <a:r>
              <a:rPr lang="en-AU" dirty="0" err="1" smtClean="0"/>
              <a:t>Matplotlib</a:t>
            </a:r>
            <a:r>
              <a:rPr lang="en-AU" dirty="0" smtClean="0"/>
              <a:t>, </a:t>
            </a:r>
            <a:r>
              <a:rPr lang="en-AU" dirty="0" err="1" smtClean="0"/>
              <a:t>NumPy</a:t>
            </a:r>
            <a:r>
              <a:rPr lang="en-AU" dirty="0" smtClean="0"/>
              <a:t> and Pandas libraries together make data analysis much easier and reproducible than in Excel</a:t>
            </a:r>
            <a:endParaRPr lang="en-AU" dirty="0"/>
          </a:p>
        </p:txBody>
      </p:sp>
    </p:spTree>
    <p:extLst>
      <p:ext uri="{BB962C8B-B14F-4D97-AF65-F5344CB8AC3E}">
        <p14:creationId xmlns:p14="http://schemas.microsoft.com/office/powerpoint/2010/main" val="2655558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AU" dirty="0" smtClean="0"/>
              <a:t>Gathers a </a:t>
            </a:r>
            <a:r>
              <a:rPr lang="en-AU" dirty="0"/>
              <a:t>variety of high level science and engineering </a:t>
            </a:r>
            <a:r>
              <a:rPr lang="en-AU" dirty="0" smtClean="0"/>
              <a:t>modules together:</a:t>
            </a:r>
            <a:endParaRPr lang="en-AU" b="1" dirty="0" smtClean="0"/>
          </a:p>
          <a:p>
            <a:r>
              <a:rPr lang="en-AU" b="1" dirty="0"/>
              <a:t>stats</a:t>
            </a:r>
            <a:r>
              <a:rPr lang="en-AU" dirty="0"/>
              <a:t>: statistical functions</a:t>
            </a:r>
          </a:p>
          <a:p>
            <a:r>
              <a:rPr lang="en-AU" b="1" dirty="0" smtClean="0"/>
              <a:t>spatial</a:t>
            </a:r>
            <a:r>
              <a:rPr lang="en-AU" dirty="0"/>
              <a:t>: KD-trees, nearest </a:t>
            </a:r>
            <a:r>
              <a:rPr lang="en-AU" dirty="0" err="1"/>
              <a:t>neighbors</a:t>
            </a:r>
            <a:r>
              <a:rPr lang="en-AU" dirty="0"/>
              <a:t>, distance functions</a:t>
            </a:r>
          </a:p>
          <a:p>
            <a:r>
              <a:rPr lang="en-AU" b="1" dirty="0" smtClean="0"/>
              <a:t>interpolate</a:t>
            </a:r>
            <a:r>
              <a:rPr lang="en-AU" dirty="0"/>
              <a:t>: interpolation </a:t>
            </a:r>
            <a:r>
              <a:rPr lang="en-AU" dirty="0" smtClean="0"/>
              <a:t>tools e.g. IDW, RBF</a:t>
            </a:r>
            <a:endParaRPr lang="en-AU" dirty="0"/>
          </a:p>
          <a:p>
            <a:r>
              <a:rPr lang="en-AU" b="1" dirty="0" err="1" smtClean="0"/>
              <a:t>ndimage</a:t>
            </a:r>
            <a:r>
              <a:rPr lang="en-AU" dirty="0"/>
              <a:t>: various functions for multi-dimensional image </a:t>
            </a:r>
            <a:r>
              <a:rPr lang="en-AU" dirty="0" smtClean="0"/>
              <a:t>processing</a:t>
            </a:r>
          </a:p>
          <a:p>
            <a:r>
              <a:rPr lang="en-AU" b="1" dirty="0" smtClean="0"/>
              <a:t>optimize</a:t>
            </a:r>
            <a:r>
              <a:rPr lang="en-AU" dirty="0"/>
              <a:t>: optimization algorithms including linear programming</a:t>
            </a:r>
          </a:p>
          <a:p>
            <a:r>
              <a:rPr lang="en-AU" b="1" dirty="0" smtClean="0"/>
              <a:t>constants</a:t>
            </a:r>
            <a:r>
              <a:rPr lang="en-AU" dirty="0"/>
              <a:t>: physical constants and conversion factors </a:t>
            </a:r>
            <a:endParaRPr lang="en-AU" dirty="0" smtClean="0"/>
          </a:p>
          <a:p>
            <a:r>
              <a:rPr lang="en-AU" b="1" dirty="0" err="1" smtClean="0"/>
              <a:t>fftpack</a:t>
            </a:r>
            <a:r>
              <a:rPr lang="en-AU" dirty="0"/>
              <a:t>: Discrete Fourier Transform algorithms</a:t>
            </a:r>
          </a:p>
          <a:p>
            <a:r>
              <a:rPr lang="en-AU" b="1" dirty="0"/>
              <a:t>integrate</a:t>
            </a:r>
            <a:r>
              <a:rPr lang="en-AU" dirty="0"/>
              <a:t>: numerical integration routines</a:t>
            </a:r>
          </a:p>
          <a:p>
            <a:r>
              <a:rPr lang="en-AU" b="1" dirty="0" err="1" smtClean="0"/>
              <a:t>linalg</a:t>
            </a:r>
            <a:r>
              <a:rPr lang="en-AU" dirty="0"/>
              <a:t>: linear algebra routines</a:t>
            </a:r>
          </a:p>
          <a:p>
            <a:r>
              <a:rPr lang="en-AU" b="1" dirty="0" err="1"/>
              <a:t>misc</a:t>
            </a:r>
            <a:r>
              <a:rPr lang="en-AU" dirty="0"/>
              <a:t>: miscellaneous utilities (e.g. image reading/writing)</a:t>
            </a:r>
          </a:p>
          <a:p>
            <a:r>
              <a:rPr lang="en-AU" b="1" dirty="0" smtClean="0"/>
              <a:t>signal</a:t>
            </a:r>
            <a:r>
              <a:rPr lang="en-AU" dirty="0"/>
              <a:t>: signal processing tools</a:t>
            </a:r>
          </a:p>
          <a:p>
            <a:r>
              <a:rPr lang="en-AU" b="1" dirty="0" smtClean="0"/>
              <a:t>special</a:t>
            </a:r>
            <a:r>
              <a:rPr lang="en-AU" dirty="0"/>
              <a:t>: special </a:t>
            </a:r>
            <a:r>
              <a:rPr lang="en-AU" dirty="0" smtClean="0"/>
              <a:t>functions</a:t>
            </a:r>
            <a:endParaRPr lang="en-AU" dirty="0"/>
          </a:p>
        </p:txBody>
      </p:sp>
      <p:sp>
        <p:nvSpPr>
          <p:cNvPr id="3" name="Title 2"/>
          <p:cNvSpPr>
            <a:spLocks noGrp="1"/>
          </p:cNvSpPr>
          <p:nvPr>
            <p:ph type="title"/>
          </p:nvPr>
        </p:nvSpPr>
        <p:spPr/>
        <p:txBody>
          <a:bodyPr/>
          <a:lstStyle/>
          <a:p>
            <a:r>
              <a:rPr lang="en-AU" dirty="0" err="1" smtClean="0"/>
              <a:t>SciPy</a:t>
            </a:r>
            <a:r>
              <a:rPr lang="en-AU" dirty="0" smtClean="0"/>
              <a:t>: Scientific Python</a:t>
            </a:r>
            <a:endParaRPr lang="en-AU" dirty="0"/>
          </a:p>
        </p:txBody>
      </p:sp>
    </p:spTree>
    <p:extLst>
      <p:ext uri="{BB962C8B-B14F-4D97-AF65-F5344CB8AC3E}">
        <p14:creationId xmlns:p14="http://schemas.microsoft.com/office/powerpoint/2010/main" val="22604534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a:t>SciPy</a:t>
            </a:r>
            <a:r>
              <a:rPr lang="en-AU" dirty="0"/>
              <a:t>: Scientific Python</a:t>
            </a:r>
          </a:p>
        </p:txBody>
      </p:sp>
      <p:sp>
        <p:nvSpPr>
          <p:cNvPr id="3" name="Content Placeholder 2"/>
          <p:cNvSpPr>
            <a:spLocks noGrp="1"/>
          </p:cNvSpPr>
          <p:nvPr>
            <p:ph sz="quarter" idx="10"/>
          </p:nvPr>
        </p:nvSpPr>
        <p:spPr/>
        <p:txBody>
          <a:bodyPr/>
          <a:lstStyle/>
          <a:p>
            <a:r>
              <a:rPr lang="en-AU" dirty="0" smtClean="0"/>
              <a:t>The </a:t>
            </a:r>
            <a:r>
              <a:rPr lang="en-AU" dirty="0" err="1" smtClean="0"/>
              <a:t>SciPy</a:t>
            </a:r>
            <a:r>
              <a:rPr lang="en-AU" dirty="0" smtClean="0"/>
              <a:t> library has loads of more advanced functions – enabling, for example, high-level statistical functions to be called using a single line of code</a:t>
            </a:r>
            <a:endParaRPr lang="en-AU" dirty="0"/>
          </a:p>
        </p:txBody>
      </p:sp>
    </p:spTree>
    <p:extLst>
      <p:ext uri="{BB962C8B-B14F-4D97-AF65-F5344CB8AC3E}">
        <p14:creationId xmlns:p14="http://schemas.microsoft.com/office/powerpoint/2010/main" val="3582145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b="1" dirty="0" err="1" smtClean="0"/>
              <a:t>scikit</a:t>
            </a:r>
            <a:r>
              <a:rPr lang="en-AU" b="1" dirty="0"/>
              <a:t>-learn: </a:t>
            </a:r>
            <a:r>
              <a:rPr lang="en-AU" dirty="0"/>
              <a:t>various classification, regression and clustering algorithms including support vector machines, random forests, gradient boosting, k-means and DBSCAN</a:t>
            </a:r>
          </a:p>
          <a:p>
            <a:r>
              <a:rPr lang="en-AU" b="1" dirty="0" err="1" smtClean="0"/>
              <a:t>scikit</a:t>
            </a:r>
            <a:r>
              <a:rPr lang="en-AU" b="1" dirty="0" smtClean="0"/>
              <a:t>-image: </a:t>
            </a:r>
            <a:r>
              <a:rPr lang="en-AU" dirty="0"/>
              <a:t>algorithms for segmentation, geometric transformations, </a:t>
            </a:r>
            <a:r>
              <a:rPr lang="en-AU" dirty="0" smtClean="0"/>
              <a:t>colour </a:t>
            </a:r>
            <a:r>
              <a:rPr lang="en-AU" dirty="0"/>
              <a:t>space manipulation, analysis, filtering, morphology, feature detection, and more.</a:t>
            </a:r>
          </a:p>
        </p:txBody>
      </p:sp>
      <p:sp>
        <p:nvSpPr>
          <p:cNvPr id="3" name="Title 2"/>
          <p:cNvSpPr>
            <a:spLocks noGrp="1"/>
          </p:cNvSpPr>
          <p:nvPr>
            <p:ph type="title"/>
          </p:nvPr>
        </p:nvSpPr>
        <p:spPr/>
        <p:txBody>
          <a:bodyPr/>
          <a:lstStyle/>
          <a:p>
            <a:r>
              <a:rPr lang="en-AU" dirty="0" err="1" smtClean="0"/>
              <a:t>Scikits</a:t>
            </a:r>
            <a:r>
              <a:rPr lang="en-AU" dirty="0" smtClean="0"/>
              <a:t>: </a:t>
            </a:r>
            <a:r>
              <a:rPr lang="en-AU" dirty="0" err="1">
                <a:effectLst/>
              </a:rPr>
              <a:t>SciPy</a:t>
            </a:r>
            <a:r>
              <a:rPr lang="en-AU" dirty="0">
                <a:effectLst/>
              </a:rPr>
              <a:t> </a:t>
            </a:r>
            <a:r>
              <a:rPr lang="en-AU" dirty="0" smtClean="0">
                <a:effectLst/>
              </a:rPr>
              <a:t>Toolkits</a:t>
            </a:r>
            <a:endParaRPr lang="en-AU" dirty="0"/>
          </a:p>
        </p:txBody>
      </p:sp>
    </p:spTree>
    <p:extLst>
      <p:ext uri="{BB962C8B-B14F-4D97-AF65-F5344CB8AC3E}">
        <p14:creationId xmlns:p14="http://schemas.microsoft.com/office/powerpoint/2010/main" val="14101480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err="1"/>
              <a:t>Scikits</a:t>
            </a:r>
            <a:r>
              <a:rPr lang="en-AU" dirty="0"/>
              <a:t>: </a:t>
            </a:r>
            <a:r>
              <a:rPr lang="en-AU" dirty="0" err="1">
                <a:effectLst/>
              </a:rPr>
              <a:t>SciPy</a:t>
            </a:r>
            <a:r>
              <a:rPr lang="en-AU" dirty="0">
                <a:effectLst/>
              </a:rPr>
              <a:t> </a:t>
            </a:r>
            <a:r>
              <a:rPr lang="en-AU" dirty="0" smtClean="0">
                <a:effectLst/>
              </a:rPr>
              <a:t>Toolkits</a:t>
            </a:r>
            <a:endParaRPr lang="en-AU" dirty="0"/>
          </a:p>
        </p:txBody>
      </p:sp>
      <p:sp>
        <p:nvSpPr>
          <p:cNvPr id="3" name="Content Placeholder 2"/>
          <p:cNvSpPr>
            <a:spLocks noGrp="1"/>
          </p:cNvSpPr>
          <p:nvPr>
            <p:ph sz="quarter" idx="10"/>
          </p:nvPr>
        </p:nvSpPr>
        <p:spPr/>
        <p:txBody>
          <a:bodyPr/>
          <a:lstStyle/>
          <a:p>
            <a:r>
              <a:rPr lang="en-AU" dirty="0" err="1" smtClean="0"/>
              <a:t>Scikits</a:t>
            </a:r>
            <a:r>
              <a:rPr lang="en-AU" dirty="0" smtClean="0"/>
              <a:t> offer a few more specialised libraries e.g. </a:t>
            </a:r>
            <a:r>
              <a:rPr lang="en-AU" dirty="0" err="1" smtClean="0"/>
              <a:t>Scikits</a:t>
            </a:r>
            <a:r>
              <a:rPr lang="en-AU" dirty="0" smtClean="0"/>
              <a:t>-Learn which provides a load of machine learning capabilities. Supervised and unsupervised classification processes are available</a:t>
            </a:r>
          </a:p>
          <a:p>
            <a:r>
              <a:rPr lang="en-AU" dirty="0" smtClean="0"/>
              <a:t>The accompanying IPython Notebook shows how easy it is to conduct dimensionality reduction (Factor Analysis) and unsupervised classification (k-means clustering) on ICP data to help differentiate rock types</a:t>
            </a:r>
            <a:endParaRPr lang="en-AU" dirty="0"/>
          </a:p>
        </p:txBody>
      </p:sp>
    </p:spTree>
    <p:extLst>
      <p:ext uri="{BB962C8B-B14F-4D97-AF65-F5344CB8AC3E}">
        <p14:creationId xmlns:p14="http://schemas.microsoft.com/office/powerpoint/2010/main" val="3303148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smtClean="0"/>
              <a:t>IDEs are basically the interface into which you type the code</a:t>
            </a:r>
          </a:p>
          <a:p>
            <a:r>
              <a:rPr lang="en-AU" dirty="0" smtClean="0"/>
              <a:t>Great packages like </a:t>
            </a:r>
            <a:r>
              <a:rPr lang="en-AU" dirty="0" err="1" smtClean="0"/>
              <a:t>Spyder</a:t>
            </a:r>
            <a:r>
              <a:rPr lang="en-AU" dirty="0" smtClean="0"/>
              <a:t>, </a:t>
            </a:r>
            <a:r>
              <a:rPr lang="en-AU" dirty="0" err="1" smtClean="0"/>
              <a:t>PyCharm</a:t>
            </a:r>
            <a:r>
              <a:rPr lang="en-AU" dirty="0" smtClean="0"/>
              <a:t> and the </a:t>
            </a:r>
            <a:r>
              <a:rPr lang="en-AU" dirty="0" err="1" smtClean="0"/>
              <a:t>Ipython</a:t>
            </a:r>
            <a:r>
              <a:rPr lang="en-AU" dirty="0" smtClean="0"/>
              <a:t> Notebook</a:t>
            </a:r>
          </a:p>
          <a:p>
            <a:r>
              <a:rPr lang="en-AU" dirty="0" smtClean="0"/>
              <a:t>Auto-complete and tab-complete options</a:t>
            </a:r>
          </a:p>
          <a:p>
            <a:r>
              <a:rPr lang="en-AU" dirty="0" smtClean="0"/>
              <a:t>Syntax and spelling errors are highlighted automatically</a:t>
            </a:r>
          </a:p>
          <a:p>
            <a:pPr marL="109728" indent="0">
              <a:buNone/>
            </a:pPr>
            <a:endParaRPr lang="en-AU" dirty="0"/>
          </a:p>
        </p:txBody>
      </p:sp>
      <p:sp>
        <p:nvSpPr>
          <p:cNvPr id="3" name="Title 2"/>
          <p:cNvSpPr>
            <a:spLocks noGrp="1"/>
          </p:cNvSpPr>
          <p:nvPr>
            <p:ph type="title"/>
          </p:nvPr>
        </p:nvSpPr>
        <p:spPr/>
        <p:txBody>
          <a:bodyPr>
            <a:normAutofit fontScale="90000"/>
          </a:bodyPr>
          <a:lstStyle/>
          <a:p>
            <a:r>
              <a:rPr lang="en-AU" dirty="0" smtClean="0"/>
              <a:t>IDE (Integrated Development Environment)</a:t>
            </a:r>
            <a:endParaRPr lang="en-AU" dirty="0"/>
          </a:p>
        </p:txBody>
      </p:sp>
    </p:spTree>
    <p:extLst>
      <p:ext uri="{BB962C8B-B14F-4D97-AF65-F5344CB8AC3E}">
        <p14:creationId xmlns:p14="http://schemas.microsoft.com/office/powerpoint/2010/main" val="15211119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smtClean="0"/>
              <a:t>There are a couple of Python distributions that are easy to download and install</a:t>
            </a:r>
          </a:p>
          <a:p>
            <a:r>
              <a:rPr lang="en-AU" dirty="0" smtClean="0"/>
              <a:t>These include the most popular Python libraries</a:t>
            </a:r>
          </a:p>
          <a:p>
            <a:r>
              <a:rPr lang="en-AU" dirty="0" smtClean="0">
                <a:hlinkClick r:id="rId2"/>
              </a:rPr>
              <a:t>Anaconda</a:t>
            </a:r>
            <a:r>
              <a:rPr lang="en-AU" dirty="0" smtClean="0"/>
              <a:t> is recommended for </a:t>
            </a:r>
            <a:r>
              <a:rPr lang="en-AU" dirty="0"/>
              <a:t>science, math, engineering, data analysis</a:t>
            </a:r>
            <a:r>
              <a:rPr lang="en-AU" dirty="0" smtClean="0"/>
              <a:t>.</a:t>
            </a:r>
          </a:p>
          <a:p>
            <a:r>
              <a:rPr lang="en-AU" dirty="0" smtClean="0"/>
              <a:t>The link will only work if viewing this presentation in Slide Show. Alternatively just search for “Download Anaconda”</a:t>
            </a:r>
            <a:endParaRPr lang="en-AU" dirty="0"/>
          </a:p>
        </p:txBody>
      </p:sp>
      <p:sp>
        <p:nvSpPr>
          <p:cNvPr id="3" name="Title 2"/>
          <p:cNvSpPr>
            <a:spLocks noGrp="1"/>
          </p:cNvSpPr>
          <p:nvPr>
            <p:ph type="title"/>
          </p:nvPr>
        </p:nvSpPr>
        <p:spPr/>
        <p:txBody>
          <a:bodyPr/>
          <a:lstStyle/>
          <a:p>
            <a:r>
              <a:rPr lang="en-AU" dirty="0" smtClean="0"/>
              <a:t>Download and Install</a:t>
            </a:r>
            <a:endParaRPr lang="en-AU" dirty="0"/>
          </a:p>
        </p:txBody>
      </p:sp>
    </p:spTree>
    <p:extLst>
      <p:ext uri="{BB962C8B-B14F-4D97-AF65-F5344CB8AC3E}">
        <p14:creationId xmlns:p14="http://schemas.microsoft.com/office/powerpoint/2010/main" val="14261651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smtClean="0"/>
              <a:t>For those at the presentation we’re going to go through the IPython Notebook part of the presentation</a:t>
            </a:r>
          </a:p>
          <a:p>
            <a:r>
              <a:rPr lang="en-AU" dirty="0" smtClean="0"/>
              <a:t>A version of this will be available for download but unfortunately I won’t be able to provide the data with it</a:t>
            </a:r>
          </a:p>
          <a:p>
            <a:r>
              <a:rPr lang="en-AU" dirty="0" smtClean="0"/>
              <a:t>Install Anaconda then you can try it with your own data</a:t>
            </a:r>
            <a:endParaRPr lang="en-AU" dirty="0"/>
          </a:p>
        </p:txBody>
      </p:sp>
      <p:sp>
        <p:nvSpPr>
          <p:cNvPr id="3" name="Title 2"/>
          <p:cNvSpPr>
            <a:spLocks noGrp="1"/>
          </p:cNvSpPr>
          <p:nvPr>
            <p:ph type="title"/>
          </p:nvPr>
        </p:nvSpPr>
        <p:spPr/>
        <p:txBody>
          <a:bodyPr/>
          <a:lstStyle/>
          <a:p>
            <a:r>
              <a:rPr lang="en-AU" dirty="0" err="1" smtClean="0"/>
              <a:t>Ipython</a:t>
            </a:r>
            <a:r>
              <a:rPr lang="en-AU" dirty="0" smtClean="0"/>
              <a:t> Notebook Example</a:t>
            </a:r>
            <a:endParaRPr lang="en-AU" dirty="0"/>
          </a:p>
        </p:txBody>
      </p:sp>
    </p:spTree>
    <p:extLst>
      <p:ext uri="{BB962C8B-B14F-4D97-AF65-F5344CB8AC3E}">
        <p14:creationId xmlns:p14="http://schemas.microsoft.com/office/powerpoint/2010/main" val="4007043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AU" dirty="0"/>
              <a:t>Python is a </a:t>
            </a:r>
            <a:r>
              <a:rPr lang="en-AU" dirty="0" smtClean="0"/>
              <a:t>general purpose, high-level</a:t>
            </a:r>
            <a:r>
              <a:rPr lang="en-AU" dirty="0"/>
              <a:t>, </a:t>
            </a:r>
            <a:r>
              <a:rPr lang="en-AU" dirty="0" smtClean="0"/>
              <a:t>object oriented, programming language</a:t>
            </a:r>
          </a:p>
          <a:p>
            <a:r>
              <a:rPr lang="en-AU" dirty="0" smtClean="0"/>
              <a:t>Free and open-source</a:t>
            </a:r>
          </a:p>
          <a:p>
            <a:r>
              <a:rPr lang="en-AU" dirty="0" smtClean="0"/>
              <a:t>Readable and intuitive</a:t>
            </a:r>
          </a:p>
        </p:txBody>
      </p:sp>
      <p:sp>
        <p:nvSpPr>
          <p:cNvPr id="2" name="Title 1"/>
          <p:cNvSpPr>
            <a:spLocks noGrp="1"/>
          </p:cNvSpPr>
          <p:nvPr>
            <p:ph type="title"/>
          </p:nvPr>
        </p:nvSpPr>
        <p:spPr/>
        <p:txBody>
          <a:bodyPr/>
          <a:lstStyle/>
          <a:p>
            <a:r>
              <a:rPr lang="en-AU" dirty="0" smtClean="0"/>
              <a:t>What is Python?</a:t>
            </a:r>
            <a:endParaRPr lang="en-AU" dirty="0"/>
          </a:p>
        </p:txBody>
      </p:sp>
    </p:spTree>
    <p:extLst>
      <p:ext uri="{BB962C8B-B14F-4D97-AF65-F5344CB8AC3E}">
        <p14:creationId xmlns:p14="http://schemas.microsoft.com/office/powerpoint/2010/main" val="3903526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What is Python?</a:t>
            </a:r>
            <a:endParaRPr lang="en-AU" dirty="0"/>
          </a:p>
        </p:txBody>
      </p:sp>
      <p:sp>
        <p:nvSpPr>
          <p:cNvPr id="3" name="Content Placeholder 2"/>
          <p:cNvSpPr>
            <a:spLocks noGrp="1"/>
          </p:cNvSpPr>
          <p:nvPr>
            <p:ph sz="quarter" idx="10"/>
          </p:nvPr>
        </p:nvSpPr>
        <p:spPr/>
        <p:txBody>
          <a:bodyPr>
            <a:normAutofit/>
          </a:bodyPr>
          <a:lstStyle/>
          <a:p>
            <a:r>
              <a:rPr lang="en-AU" dirty="0" smtClean="0"/>
              <a:t>Python is an easy to use programming language</a:t>
            </a:r>
          </a:p>
          <a:p>
            <a:r>
              <a:rPr lang="en-AU" dirty="0" smtClean="0"/>
              <a:t>Many geologists feel intimidated by programming languages</a:t>
            </a:r>
          </a:p>
          <a:p>
            <a:r>
              <a:rPr lang="en-AU" dirty="0" smtClean="0"/>
              <a:t>Programming languages can help the exploration geologist by automating repetitive tasks and enable quicker, deeper data analysis</a:t>
            </a:r>
          </a:p>
        </p:txBody>
      </p:sp>
    </p:spTree>
    <p:extLst>
      <p:ext uri="{BB962C8B-B14F-4D97-AF65-F5344CB8AC3E}">
        <p14:creationId xmlns:p14="http://schemas.microsoft.com/office/powerpoint/2010/main" val="394780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a:t>Started in </a:t>
            </a:r>
            <a:r>
              <a:rPr lang="en-AU" dirty="0" smtClean="0"/>
              <a:t>1989 by Guido van Rossum</a:t>
            </a:r>
          </a:p>
          <a:p>
            <a:r>
              <a:rPr lang="en-AU" dirty="0" smtClean="0"/>
              <a:t>Named after Monty Python’s Flying Circus</a:t>
            </a:r>
          </a:p>
        </p:txBody>
      </p:sp>
      <p:sp>
        <p:nvSpPr>
          <p:cNvPr id="3" name="Title 2"/>
          <p:cNvSpPr>
            <a:spLocks noGrp="1"/>
          </p:cNvSpPr>
          <p:nvPr>
            <p:ph type="title"/>
          </p:nvPr>
        </p:nvSpPr>
        <p:spPr/>
        <p:txBody>
          <a:bodyPr/>
          <a:lstStyle/>
          <a:p>
            <a:r>
              <a:rPr lang="en-AU" dirty="0" smtClean="0"/>
              <a:t>History of Python</a:t>
            </a:r>
            <a:endParaRPr lang="en-AU"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2550" y="2492896"/>
            <a:ext cx="6438900" cy="3566160"/>
          </a:xfrm>
          <a:prstGeom prst="rect">
            <a:avLst/>
          </a:prstGeom>
        </p:spPr>
      </p:pic>
    </p:spTree>
    <p:extLst>
      <p:ext uri="{BB962C8B-B14F-4D97-AF65-F5344CB8AC3E}">
        <p14:creationId xmlns:p14="http://schemas.microsoft.com/office/powerpoint/2010/main" val="36381941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AU" dirty="0" smtClean="0"/>
              <a:t>Python 1.0 released in 1994</a:t>
            </a:r>
          </a:p>
          <a:p>
            <a:r>
              <a:rPr lang="en-AU" dirty="0" smtClean="0"/>
              <a:t>Python 2.0 released in 2000</a:t>
            </a:r>
          </a:p>
          <a:p>
            <a:r>
              <a:rPr lang="en-AU" dirty="0" smtClean="0"/>
              <a:t>Python 3.0 released in 2008</a:t>
            </a:r>
          </a:p>
          <a:p>
            <a:endParaRPr lang="en-AU" dirty="0" smtClean="0"/>
          </a:p>
          <a:p>
            <a:r>
              <a:rPr lang="en-AU" dirty="0" smtClean="0"/>
              <a:t>Python 2.7 is currently the recommended version???</a:t>
            </a:r>
          </a:p>
          <a:p>
            <a:r>
              <a:rPr lang="en-AU" dirty="0" smtClean="0"/>
              <a:t>Python 3 is the future of the language</a:t>
            </a:r>
          </a:p>
          <a:p>
            <a:r>
              <a:rPr lang="en-AU" dirty="0" smtClean="0"/>
              <a:t>Micromine uses Python 3.3 (so that’s what I use)</a:t>
            </a:r>
            <a:endParaRPr lang="en-AU" dirty="0"/>
          </a:p>
        </p:txBody>
      </p:sp>
      <p:sp>
        <p:nvSpPr>
          <p:cNvPr id="3" name="Title 2"/>
          <p:cNvSpPr>
            <a:spLocks noGrp="1"/>
          </p:cNvSpPr>
          <p:nvPr>
            <p:ph type="title"/>
          </p:nvPr>
        </p:nvSpPr>
        <p:spPr/>
        <p:txBody>
          <a:bodyPr/>
          <a:lstStyle/>
          <a:p>
            <a:r>
              <a:rPr lang="en-AU" dirty="0"/>
              <a:t>History of</a:t>
            </a:r>
            <a:r>
              <a:rPr lang="en-AU" dirty="0" smtClean="0"/>
              <a:t> Releases</a:t>
            </a:r>
            <a:endParaRPr lang="en-AU" dirty="0"/>
          </a:p>
        </p:txBody>
      </p:sp>
    </p:spTree>
    <p:extLst>
      <p:ext uri="{BB962C8B-B14F-4D97-AF65-F5344CB8AC3E}">
        <p14:creationId xmlns:p14="http://schemas.microsoft.com/office/powerpoint/2010/main" val="416250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AU" dirty="0" smtClean="0"/>
              <a:t>Fast to write</a:t>
            </a:r>
          </a:p>
          <a:p>
            <a:r>
              <a:rPr lang="en-AU" dirty="0" smtClean="0"/>
              <a:t>Easy to read</a:t>
            </a:r>
          </a:p>
          <a:p>
            <a:r>
              <a:rPr lang="en-AU" dirty="0" smtClean="0"/>
              <a:t>Continually developing – Thriving ecosystem of third-party libraries</a:t>
            </a:r>
          </a:p>
          <a:p>
            <a:r>
              <a:rPr lang="en-AU" dirty="0" smtClean="0"/>
              <a:t>Huge number of simple and advanced functions</a:t>
            </a:r>
          </a:p>
          <a:p>
            <a:r>
              <a:rPr lang="en-AU" dirty="0" smtClean="0"/>
              <a:t>Loads of examples and help online</a:t>
            </a:r>
          </a:p>
          <a:p>
            <a:r>
              <a:rPr lang="en-AU" dirty="0" smtClean="0"/>
              <a:t>Great IDEs (</a:t>
            </a:r>
            <a:r>
              <a:rPr lang="en-AU" dirty="0"/>
              <a:t>integrated development </a:t>
            </a:r>
            <a:r>
              <a:rPr lang="en-AU" dirty="0" smtClean="0"/>
              <a:t>environments)</a:t>
            </a:r>
          </a:p>
          <a:p>
            <a:r>
              <a:rPr lang="en-AU" dirty="0" smtClean="0"/>
              <a:t>Multi-platform (Windows, Apple, Linux, </a:t>
            </a:r>
            <a:r>
              <a:rPr lang="en-AU" dirty="0" err="1" smtClean="0"/>
              <a:t>etc</a:t>
            </a:r>
            <a:r>
              <a:rPr lang="en-AU" dirty="0" smtClean="0"/>
              <a:t>)</a:t>
            </a:r>
            <a:endParaRPr lang="en-AU" dirty="0"/>
          </a:p>
        </p:txBody>
      </p:sp>
      <p:sp>
        <p:nvSpPr>
          <p:cNvPr id="3" name="Title 2"/>
          <p:cNvSpPr>
            <a:spLocks noGrp="1"/>
          </p:cNvSpPr>
          <p:nvPr>
            <p:ph type="title"/>
          </p:nvPr>
        </p:nvSpPr>
        <p:spPr/>
        <p:txBody>
          <a:bodyPr/>
          <a:lstStyle/>
          <a:p>
            <a:r>
              <a:rPr lang="en-AU" dirty="0" smtClean="0"/>
              <a:t>Why Use Python?</a:t>
            </a:r>
            <a:endParaRPr lang="en-AU" dirty="0"/>
          </a:p>
        </p:txBody>
      </p:sp>
    </p:spTree>
    <p:extLst>
      <p:ext uri="{BB962C8B-B14F-4D97-AF65-F5344CB8AC3E}">
        <p14:creationId xmlns:p14="http://schemas.microsoft.com/office/powerpoint/2010/main" val="24498891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Why Use </a:t>
            </a:r>
            <a:r>
              <a:rPr lang="en-AU" dirty="0" smtClean="0"/>
              <a:t>Python?</a:t>
            </a:r>
            <a:endParaRPr lang="en-AU" dirty="0"/>
          </a:p>
        </p:txBody>
      </p:sp>
      <p:sp>
        <p:nvSpPr>
          <p:cNvPr id="3" name="Content Placeholder 2"/>
          <p:cNvSpPr>
            <a:spLocks noGrp="1"/>
          </p:cNvSpPr>
          <p:nvPr>
            <p:ph sz="quarter" idx="10"/>
          </p:nvPr>
        </p:nvSpPr>
        <p:spPr/>
        <p:txBody>
          <a:bodyPr>
            <a:normAutofit lnSpcReduction="10000"/>
          </a:bodyPr>
          <a:lstStyle/>
          <a:p>
            <a:r>
              <a:rPr lang="en-AU" dirty="0" smtClean="0"/>
              <a:t>Reads like English</a:t>
            </a:r>
          </a:p>
          <a:p>
            <a:r>
              <a:rPr lang="en-AU" dirty="0" smtClean="0"/>
              <a:t>Third-party libraries (e.g. </a:t>
            </a:r>
            <a:r>
              <a:rPr lang="en-AU" dirty="0" err="1" smtClean="0"/>
              <a:t>NumPy</a:t>
            </a:r>
            <a:r>
              <a:rPr lang="en-AU" dirty="0" smtClean="0"/>
              <a:t>) add huge functionality and are growing</a:t>
            </a:r>
          </a:p>
          <a:p>
            <a:r>
              <a:rPr lang="en-AU" dirty="0" smtClean="0"/>
              <a:t>Was considered as the glue between languages but is quickly becoming the Swiss army knife</a:t>
            </a:r>
            <a:endParaRPr lang="en-AU" dirty="0"/>
          </a:p>
          <a:p>
            <a:r>
              <a:rPr lang="en-AU" dirty="0" smtClean="0"/>
              <a:t>Basically, IDEs are the interface that you type into. The ones available free for Python are great. They mark up mistakes (syntax errors) and include tab completion which is a bit like predictive text</a:t>
            </a:r>
          </a:p>
          <a:p>
            <a:endParaRPr lang="en-AU" dirty="0"/>
          </a:p>
        </p:txBody>
      </p:sp>
    </p:spTree>
    <p:extLst>
      <p:ext uri="{BB962C8B-B14F-4D97-AF65-F5344CB8AC3E}">
        <p14:creationId xmlns:p14="http://schemas.microsoft.com/office/powerpoint/2010/main" val="3398899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AU" dirty="0" smtClean="0"/>
          </a:p>
          <a:p>
            <a:endParaRPr lang="en-AU" dirty="0" smtClean="0"/>
          </a:p>
          <a:p>
            <a:endParaRPr lang="en-AU" dirty="0"/>
          </a:p>
          <a:p>
            <a:endParaRPr lang="en-AU" dirty="0" smtClean="0"/>
          </a:p>
          <a:p>
            <a:pPr marL="109728" indent="0" algn="r">
              <a:buNone/>
            </a:pPr>
            <a:r>
              <a:rPr lang="en-AU" sz="1800" dirty="0"/>
              <a:t>Source: Python Charmers presentation</a:t>
            </a:r>
          </a:p>
          <a:p>
            <a:endParaRPr lang="en-AU" dirty="0" smtClean="0"/>
          </a:p>
          <a:p>
            <a:r>
              <a:rPr lang="en-AU" dirty="0" smtClean="0"/>
              <a:t>Different language for each task?</a:t>
            </a:r>
          </a:p>
          <a:p>
            <a:endParaRPr lang="en-AU" dirty="0"/>
          </a:p>
        </p:txBody>
      </p:sp>
      <p:sp>
        <p:nvSpPr>
          <p:cNvPr id="3" name="Title 2"/>
          <p:cNvSpPr>
            <a:spLocks noGrp="1"/>
          </p:cNvSpPr>
          <p:nvPr>
            <p:ph type="title"/>
          </p:nvPr>
        </p:nvSpPr>
        <p:spPr/>
        <p:txBody>
          <a:bodyPr/>
          <a:lstStyle/>
          <a:p>
            <a:r>
              <a:rPr lang="en-AU" dirty="0" smtClean="0"/>
              <a:t>Languages used at CSIRO</a:t>
            </a:r>
            <a:endParaRPr lang="en-AU" dirty="0"/>
          </a:p>
        </p:txBody>
      </p:sp>
      <p:graphicFrame>
        <p:nvGraphicFramePr>
          <p:cNvPr id="4" name="Table 3"/>
          <p:cNvGraphicFramePr>
            <a:graphicFrameLocks noGrp="1"/>
          </p:cNvGraphicFramePr>
          <p:nvPr>
            <p:extLst>
              <p:ext uri="{D42A27DB-BD31-4B8C-83A1-F6EECF244321}">
                <p14:modId xmlns:p14="http://schemas.microsoft.com/office/powerpoint/2010/main" val="342452463"/>
              </p:ext>
            </p:extLst>
          </p:nvPr>
        </p:nvGraphicFramePr>
        <p:xfrm>
          <a:off x="467545" y="1456185"/>
          <a:ext cx="8208912" cy="1828800"/>
        </p:xfrm>
        <a:graphic>
          <a:graphicData uri="http://schemas.openxmlformats.org/drawingml/2006/table">
            <a:tbl>
              <a:tblPr bandRow="1">
                <a:tableStyleId>{5C22544A-7EE6-4342-B048-85BDC9FD1C3A}</a:tableStyleId>
              </a:tblPr>
              <a:tblGrid>
                <a:gridCol w="2736304"/>
                <a:gridCol w="2736304"/>
                <a:gridCol w="2736304"/>
              </a:tblGrid>
              <a:tr h="427197">
                <a:tc>
                  <a:txBody>
                    <a:bodyPr/>
                    <a:lstStyle/>
                    <a:p>
                      <a:pPr marL="0" algn="ctr" rtl="0" eaLnBrk="1" latinLnBrk="0" hangingPunct="1"/>
                      <a:r>
                        <a:rPr kumimoji="0" lang="en-AU" sz="2400" kern="1200" dirty="0" smtClean="0">
                          <a:solidFill>
                            <a:schemeClr val="dk1"/>
                          </a:solidFill>
                          <a:latin typeface="+mn-lt"/>
                          <a:ea typeface="+mn-ea"/>
                          <a:cs typeface="+mn-cs"/>
                        </a:rPr>
                        <a:t>Python</a:t>
                      </a:r>
                      <a:endParaRPr kumimoji="0" lang="en-AU" sz="2400" kern="1200" dirty="0">
                        <a:solidFill>
                          <a:schemeClr val="dk1"/>
                        </a:solidFill>
                        <a:latin typeface="+mn-lt"/>
                        <a:ea typeface="+mn-ea"/>
                        <a:cs typeface="+mn-cs"/>
                      </a:endParaRPr>
                    </a:p>
                  </a:txBody>
                  <a:tcPr/>
                </a:tc>
                <a:tc>
                  <a:txBody>
                    <a:bodyPr/>
                    <a:lstStyle/>
                    <a:p>
                      <a:pPr marL="0" algn="ctr" rtl="0" eaLnBrk="1" latinLnBrk="0" hangingPunct="1"/>
                      <a:r>
                        <a:rPr kumimoji="0" lang="en-AU" sz="2400" kern="1200" dirty="0" smtClean="0">
                          <a:solidFill>
                            <a:schemeClr val="dk1"/>
                          </a:solidFill>
                          <a:latin typeface="+mn-lt"/>
                          <a:ea typeface="+mn-ea"/>
                          <a:cs typeface="+mn-cs"/>
                        </a:rPr>
                        <a:t>Fortran</a:t>
                      </a:r>
                      <a:endParaRPr kumimoji="0" lang="en-AU" sz="2400" kern="1200" dirty="0">
                        <a:solidFill>
                          <a:schemeClr val="dk1"/>
                        </a:solidFill>
                        <a:latin typeface="+mn-lt"/>
                        <a:ea typeface="+mn-ea"/>
                        <a:cs typeface="+mn-cs"/>
                      </a:endParaRPr>
                    </a:p>
                  </a:txBody>
                  <a:tcPr/>
                </a:tc>
                <a:tc>
                  <a:txBody>
                    <a:bodyPr/>
                    <a:lstStyle/>
                    <a:p>
                      <a:pPr marL="0" algn="ctr" rtl="0" eaLnBrk="1" latinLnBrk="0" hangingPunct="1"/>
                      <a:r>
                        <a:rPr kumimoji="0" lang="en-AU" sz="2400" kern="1200" dirty="0" smtClean="0">
                          <a:solidFill>
                            <a:schemeClr val="dk1"/>
                          </a:solidFill>
                          <a:latin typeface="+mn-lt"/>
                          <a:ea typeface="+mn-ea"/>
                          <a:cs typeface="+mn-cs"/>
                        </a:rPr>
                        <a:t>Java</a:t>
                      </a:r>
                      <a:endParaRPr kumimoji="0" lang="en-AU" sz="2400" kern="1200" dirty="0">
                        <a:solidFill>
                          <a:schemeClr val="dk1"/>
                        </a:solidFill>
                        <a:latin typeface="+mn-lt"/>
                        <a:ea typeface="+mn-ea"/>
                        <a:cs typeface="+mn-cs"/>
                      </a:endParaRPr>
                    </a:p>
                  </a:txBody>
                  <a:tcPr/>
                </a:tc>
              </a:tr>
              <a:tr h="427197">
                <a:tc>
                  <a:txBody>
                    <a:bodyPr/>
                    <a:lstStyle/>
                    <a:p>
                      <a:pPr algn="ctr"/>
                      <a:r>
                        <a:rPr lang="en-AU" sz="2400" dirty="0" err="1" smtClean="0"/>
                        <a:t>Matlab</a:t>
                      </a:r>
                      <a:endParaRPr lang="en-AU" sz="2400" dirty="0"/>
                    </a:p>
                  </a:txBody>
                  <a:tcPr/>
                </a:tc>
                <a:tc>
                  <a:txBody>
                    <a:bodyPr/>
                    <a:lstStyle/>
                    <a:p>
                      <a:pPr algn="ctr"/>
                      <a:r>
                        <a:rPr lang="en-AU" sz="2400" dirty="0" smtClean="0"/>
                        <a:t>C</a:t>
                      </a:r>
                      <a:endParaRPr lang="en-AU" sz="2400" dirty="0"/>
                    </a:p>
                  </a:txBody>
                  <a:tcPr/>
                </a:tc>
                <a:tc>
                  <a:txBody>
                    <a:bodyPr/>
                    <a:lstStyle/>
                    <a:p>
                      <a:pPr algn="ctr"/>
                      <a:r>
                        <a:rPr lang="en-AU" sz="2400" dirty="0" smtClean="0"/>
                        <a:t>VB.net</a:t>
                      </a:r>
                      <a:endParaRPr lang="en-AU" sz="2400" dirty="0"/>
                    </a:p>
                  </a:txBody>
                  <a:tcPr/>
                </a:tc>
              </a:tr>
              <a:tr h="427197">
                <a:tc>
                  <a:txBody>
                    <a:bodyPr/>
                    <a:lstStyle/>
                    <a:p>
                      <a:pPr algn="ctr"/>
                      <a:r>
                        <a:rPr lang="en-AU" sz="2400" dirty="0" smtClean="0"/>
                        <a:t>IDL</a:t>
                      </a:r>
                      <a:endParaRPr lang="en-AU" sz="2400" dirty="0"/>
                    </a:p>
                  </a:txBody>
                  <a:tcPr/>
                </a:tc>
                <a:tc>
                  <a:txBody>
                    <a:bodyPr/>
                    <a:lstStyle/>
                    <a:p>
                      <a:pPr algn="ctr"/>
                      <a:r>
                        <a:rPr lang="en-AU" sz="2400" dirty="0" smtClean="0"/>
                        <a:t>C++</a:t>
                      </a:r>
                      <a:endParaRPr lang="en-AU" sz="2400" dirty="0"/>
                    </a:p>
                  </a:txBody>
                  <a:tcPr/>
                </a:tc>
                <a:tc>
                  <a:txBody>
                    <a:bodyPr/>
                    <a:lstStyle/>
                    <a:p>
                      <a:pPr algn="ctr"/>
                      <a:r>
                        <a:rPr lang="en-AU" sz="2400" dirty="0" smtClean="0"/>
                        <a:t>R</a:t>
                      </a:r>
                      <a:endParaRPr lang="en-AU" sz="2400" dirty="0"/>
                    </a:p>
                  </a:txBody>
                  <a:tcPr/>
                </a:tc>
              </a:tr>
              <a:tr h="428600">
                <a:tc>
                  <a:txBody>
                    <a:bodyPr/>
                    <a:lstStyle/>
                    <a:p>
                      <a:pPr algn="ctr"/>
                      <a:r>
                        <a:rPr lang="en-AU" sz="2400" dirty="0" smtClean="0"/>
                        <a:t>Perl</a:t>
                      </a:r>
                      <a:endParaRPr lang="en-AU" sz="2400" dirty="0"/>
                    </a:p>
                  </a:txBody>
                  <a:tcPr/>
                </a:tc>
                <a:tc>
                  <a:txBody>
                    <a:bodyPr/>
                    <a:lstStyle/>
                    <a:p>
                      <a:pPr algn="ctr"/>
                      <a:r>
                        <a:rPr lang="en-AU" sz="2400" dirty="0" smtClean="0"/>
                        <a:t>C#</a:t>
                      </a:r>
                      <a:endParaRPr lang="en-AU" sz="2400" dirty="0"/>
                    </a:p>
                  </a:txBody>
                  <a:tcPr/>
                </a:tc>
                <a:tc>
                  <a:txBody>
                    <a:bodyPr/>
                    <a:lstStyle/>
                    <a:p>
                      <a:pPr algn="ctr"/>
                      <a:r>
                        <a:rPr lang="en-AU" sz="2400" dirty="0" smtClean="0"/>
                        <a:t>+ 5-10 others</a:t>
                      </a:r>
                      <a:endParaRPr lang="en-AU" sz="2400" dirty="0"/>
                    </a:p>
                  </a:txBody>
                  <a:tcPr/>
                </a:tc>
              </a:tr>
            </a:tbl>
          </a:graphicData>
        </a:graphic>
      </p:graphicFrame>
    </p:spTree>
    <p:extLst>
      <p:ext uri="{BB962C8B-B14F-4D97-AF65-F5344CB8AC3E}">
        <p14:creationId xmlns:p14="http://schemas.microsoft.com/office/powerpoint/2010/main" val="15777584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3329</TotalTime>
  <Words>1461</Words>
  <Application>Microsoft Office PowerPoint</Application>
  <PresentationFormat>On-screen Show (4:3)</PresentationFormat>
  <Paragraphs>196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Concourse</vt:lpstr>
      <vt:lpstr>Python Rocks</vt:lpstr>
      <vt:lpstr>Presentation notes</vt:lpstr>
      <vt:lpstr>What is Python?</vt:lpstr>
      <vt:lpstr>What is Python?</vt:lpstr>
      <vt:lpstr>History of Python</vt:lpstr>
      <vt:lpstr>History of Releases</vt:lpstr>
      <vt:lpstr>Why Use Python?</vt:lpstr>
      <vt:lpstr>Why Use Python?</vt:lpstr>
      <vt:lpstr>Languages used at CSIRO</vt:lpstr>
      <vt:lpstr>Languages used at CSIRO</vt:lpstr>
      <vt:lpstr>Computing Speed for $</vt:lpstr>
      <vt:lpstr>Computing Speed for $</vt:lpstr>
      <vt:lpstr>Python Successes</vt:lpstr>
      <vt:lpstr>Python Successes</vt:lpstr>
      <vt:lpstr>Python Libraries For Scientific Computing</vt:lpstr>
      <vt:lpstr>Python Libraries For Scientific Computing</vt:lpstr>
      <vt:lpstr>NumPy: Numerical Python</vt:lpstr>
      <vt:lpstr>NumPy</vt:lpstr>
      <vt:lpstr>Pandas</vt:lpstr>
      <vt:lpstr>Pandas</vt:lpstr>
      <vt:lpstr>Matplotlib</vt:lpstr>
      <vt:lpstr>Matplotlib</vt:lpstr>
      <vt:lpstr>SciPy: Scientific Python</vt:lpstr>
      <vt:lpstr>SciPy: Scientific Python</vt:lpstr>
      <vt:lpstr>Scikits: SciPy Toolkits</vt:lpstr>
      <vt:lpstr>Scikits: SciPy Toolkits</vt:lpstr>
      <vt:lpstr>IDE (Integrated Development Environment)</vt:lpstr>
      <vt:lpstr>Download and Install</vt:lpstr>
      <vt:lpstr>Ipython Notebook Example</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Python Progaming</dc:title>
  <dc:creator>Rupert Osborn</dc:creator>
  <cp:lastModifiedBy>Rupert Osborn</cp:lastModifiedBy>
  <cp:revision>69</cp:revision>
  <dcterms:created xsi:type="dcterms:W3CDTF">2015-08-11T05:28:36Z</dcterms:created>
  <dcterms:modified xsi:type="dcterms:W3CDTF">2015-09-02T04:10:07Z</dcterms:modified>
</cp:coreProperties>
</file>